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64" r:id="rId1"/>
  </p:sldMasterIdLst>
  <p:notesMasterIdLst>
    <p:notesMasterId r:id="rId7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Lst>
  <p:sldSz cx="12192000" cy="6858000"/>
  <p:notesSz cx="6858000" cy="9144000"/>
  <p:embeddedFontLst>
    <p:embeddedFont>
      <p:font typeface="Century Gothic" panose="020B0502020202020204" pitchFamily="34" charset="0"/>
      <p:regular r:id="rId71"/>
      <p:bold r:id="rId72"/>
      <p:italic r:id="rId73"/>
      <p:boldItalic r:id="rId7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EC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D279582-A915-4A2D-AD15-06A6B02AB0D4}">
  <a:tblStyle styleId="{CD279582-A915-4A2D-AD15-06A6B02AB0D4}" styleName="Table_0">
    <a:wholeTbl>
      <a:tcTxStyle b="off" i="off">
        <a:font>
          <a:latin typeface="Century Gothic"/>
          <a:ea typeface="Century Gothic"/>
          <a:cs typeface="Century Gothic"/>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0E7E6"/>
          </a:solidFill>
        </a:fill>
      </a:tcStyle>
    </a:wholeTbl>
    <a:band1H>
      <a:tcTxStyle/>
      <a:tcStyle>
        <a:tcBdr/>
        <a:fill>
          <a:solidFill>
            <a:srgbClr val="E0CCCA"/>
          </a:solidFill>
        </a:fill>
      </a:tcStyle>
    </a:band1H>
    <a:band2H>
      <a:tcTxStyle/>
      <a:tcStyle>
        <a:tcBdr/>
      </a:tcStyle>
    </a:band2H>
    <a:band1V>
      <a:tcTxStyle/>
      <a:tcStyle>
        <a:tcBdr/>
        <a:fill>
          <a:solidFill>
            <a:srgbClr val="E0CCCA"/>
          </a:solidFill>
        </a:fill>
      </a:tcStyle>
    </a:band1V>
    <a:band2V>
      <a:tcTxStyle/>
      <a:tcStyle>
        <a:tcBdr/>
      </a:tcStyle>
    </a:band2V>
    <a:lastCol>
      <a:tcTxStyle b="on" i="off">
        <a:font>
          <a:latin typeface="Century Gothic"/>
          <a:ea typeface="Century Gothic"/>
          <a:cs typeface="Century Gothic"/>
        </a:font>
        <a:schemeClr val="lt1"/>
      </a:tcTxStyle>
      <a:tcStyle>
        <a:tcBdr/>
        <a:fill>
          <a:solidFill>
            <a:schemeClr val="accent1"/>
          </a:solidFill>
        </a:fill>
      </a:tcStyle>
    </a:lastCol>
    <a:firstCol>
      <a:tcTxStyle b="on" i="off">
        <a:font>
          <a:latin typeface="Century Gothic"/>
          <a:ea typeface="Century Gothic"/>
          <a:cs typeface="Century Gothic"/>
        </a:font>
        <a:schemeClr val="lt1"/>
      </a:tcTxStyle>
      <a:tcStyle>
        <a:tcBdr/>
        <a:fill>
          <a:solidFill>
            <a:schemeClr val="accent1"/>
          </a:solidFill>
        </a:fill>
      </a:tcStyle>
    </a:firstCol>
    <a:lastRow>
      <a:tcTxStyle b="on" i="off">
        <a:font>
          <a:latin typeface="Century Gothic"/>
          <a:ea typeface="Century Gothic"/>
          <a:cs typeface="Century Gothic"/>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entury Gothic"/>
          <a:ea typeface="Century Gothic"/>
          <a:cs typeface="Century Gothic"/>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704"/>
  </p:normalViewPr>
  <p:slideViewPr>
    <p:cSldViewPr snapToGrid="0" snapToObjects="1">
      <p:cViewPr varScale="1">
        <p:scale>
          <a:sx n="90" d="100"/>
          <a:sy n="90" d="100"/>
        </p:scale>
        <p:origin x="89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font" Target="fonts/font4.fntdata"/><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2.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font" Target="fonts/font3.fntdata"/><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font" Target="fonts/font1.fntdata"/><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2" name="Google Shape;16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8" name="Google Shape;238;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5" name="Google Shape;245;p1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8" name="Google Shape;268;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4" name="Google Shape;274;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0" name="Google Shape;280;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8" name="Google Shape;288;p1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8" name="Google Shape;298;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9" name="Google Shape;309;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15" name="Google Shape;315;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4" name="Google Shape;324;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8" name="Google Shape;16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p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2" name="Google Shape;332;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p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40" name="Google Shape;340;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p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51" name="Google Shape;351;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p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60" name="Google Shape;360;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2a189de72b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66" name="Google Shape;366;g2a189de72bc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g2a189de72bc_0_6: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1" name="Google Shape;371;g2a189de72bc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g2a189de72bc_0_1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6" name="Google Shape;376;g2a189de72bc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p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81" name="Google Shape;381;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p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87" name="Google Shape;387;p2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p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93" name="Google Shape;393;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4" name="Google Shape;174;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
        <p:cNvGrpSpPr/>
        <p:nvPr/>
      </p:nvGrpSpPr>
      <p:grpSpPr>
        <a:xfrm>
          <a:off x="0" y="0"/>
          <a:ext cx="0" cy="0"/>
          <a:chOff x="0" y="0"/>
          <a:chExt cx="0" cy="0"/>
        </a:xfrm>
      </p:grpSpPr>
      <p:sp>
        <p:nvSpPr>
          <p:cNvPr id="401" name="Google Shape;401;p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02" name="Google Shape;402;p2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p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07" name="Google Shape;407;p2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8"/>
        <p:cNvGrpSpPr/>
        <p:nvPr/>
      </p:nvGrpSpPr>
      <p:grpSpPr>
        <a:xfrm>
          <a:off x="0" y="0"/>
          <a:ext cx="0" cy="0"/>
          <a:chOff x="0" y="0"/>
          <a:chExt cx="0" cy="0"/>
        </a:xfrm>
      </p:grpSpPr>
      <p:sp>
        <p:nvSpPr>
          <p:cNvPr id="429" name="Google Shape;429;p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30" name="Google Shape;430;p2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p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43" name="Google Shape;443;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3"/>
        <p:cNvGrpSpPr/>
        <p:nvPr/>
      </p:nvGrpSpPr>
      <p:grpSpPr>
        <a:xfrm>
          <a:off x="0" y="0"/>
          <a:ext cx="0" cy="0"/>
          <a:chOff x="0" y="0"/>
          <a:chExt cx="0" cy="0"/>
        </a:xfrm>
      </p:grpSpPr>
      <p:sp>
        <p:nvSpPr>
          <p:cNvPr id="454" name="Google Shape;454;p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55" name="Google Shape;455;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Google Shape;464;p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65" name="Google Shape;465;p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p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94" name="Google Shape;494;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Google Shape;523;p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24" name="Google Shape;524;p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7"/>
        <p:cNvGrpSpPr/>
        <p:nvPr/>
      </p:nvGrpSpPr>
      <p:grpSpPr>
        <a:xfrm>
          <a:off x="0" y="0"/>
          <a:ext cx="0" cy="0"/>
          <a:chOff x="0" y="0"/>
          <a:chExt cx="0" cy="0"/>
        </a:xfrm>
      </p:grpSpPr>
      <p:sp>
        <p:nvSpPr>
          <p:cNvPr id="548" name="Google Shape;548;p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49" name="Google Shape;549;p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6"/>
        <p:cNvGrpSpPr/>
        <p:nvPr/>
      </p:nvGrpSpPr>
      <p:grpSpPr>
        <a:xfrm>
          <a:off x="0" y="0"/>
          <a:ext cx="0" cy="0"/>
          <a:chOff x="0" y="0"/>
          <a:chExt cx="0" cy="0"/>
        </a:xfrm>
      </p:grpSpPr>
      <p:sp>
        <p:nvSpPr>
          <p:cNvPr id="577" name="Google Shape;577;g2a189de72bc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8" name="Google Shape;578;g2a189de72bc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0" name="Google Shape;180;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1"/>
        <p:cNvGrpSpPr/>
        <p:nvPr/>
      </p:nvGrpSpPr>
      <p:grpSpPr>
        <a:xfrm>
          <a:off x="0" y="0"/>
          <a:ext cx="0" cy="0"/>
          <a:chOff x="0" y="0"/>
          <a:chExt cx="0" cy="0"/>
        </a:xfrm>
      </p:grpSpPr>
      <p:sp>
        <p:nvSpPr>
          <p:cNvPr id="582" name="Google Shape;582;p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83" name="Google Shape;583;p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
        <p:cNvGrpSpPr/>
        <p:nvPr/>
      </p:nvGrpSpPr>
      <p:grpSpPr>
        <a:xfrm>
          <a:off x="0" y="0"/>
          <a:ext cx="0" cy="0"/>
          <a:chOff x="0" y="0"/>
          <a:chExt cx="0" cy="0"/>
        </a:xfrm>
      </p:grpSpPr>
      <p:sp>
        <p:nvSpPr>
          <p:cNvPr id="612" name="Google Shape;612;p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13" name="Google Shape;613;p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6"/>
        <p:cNvGrpSpPr/>
        <p:nvPr/>
      </p:nvGrpSpPr>
      <p:grpSpPr>
        <a:xfrm>
          <a:off x="0" y="0"/>
          <a:ext cx="0" cy="0"/>
          <a:chOff x="0" y="0"/>
          <a:chExt cx="0" cy="0"/>
        </a:xfrm>
      </p:grpSpPr>
      <p:sp>
        <p:nvSpPr>
          <p:cNvPr id="637" name="Google Shape;637;p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38" name="Google Shape;638;p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3"/>
        <p:cNvGrpSpPr/>
        <p:nvPr/>
      </p:nvGrpSpPr>
      <p:grpSpPr>
        <a:xfrm>
          <a:off x="0" y="0"/>
          <a:ext cx="0" cy="0"/>
          <a:chOff x="0" y="0"/>
          <a:chExt cx="0" cy="0"/>
        </a:xfrm>
      </p:grpSpPr>
      <p:sp>
        <p:nvSpPr>
          <p:cNvPr id="664" name="Google Shape;664;p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65" name="Google Shape;665;p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1"/>
        <p:cNvGrpSpPr/>
        <p:nvPr/>
      </p:nvGrpSpPr>
      <p:grpSpPr>
        <a:xfrm>
          <a:off x="0" y="0"/>
          <a:ext cx="0" cy="0"/>
          <a:chOff x="0" y="0"/>
          <a:chExt cx="0" cy="0"/>
        </a:xfrm>
      </p:grpSpPr>
      <p:sp>
        <p:nvSpPr>
          <p:cNvPr id="692" name="Google Shape;692;p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93" name="Google Shape;693;p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0"/>
        <p:cNvGrpSpPr/>
        <p:nvPr/>
      </p:nvGrpSpPr>
      <p:grpSpPr>
        <a:xfrm>
          <a:off x="0" y="0"/>
          <a:ext cx="0" cy="0"/>
          <a:chOff x="0" y="0"/>
          <a:chExt cx="0" cy="0"/>
        </a:xfrm>
      </p:grpSpPr>
      <p:sp>
        <p:nvSpPr>
          <p:cNvPr id="721" name="Google Shape;721;p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22" name="Google Shape;722;p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5"/>
        <p:cNvGrpSpPr/>
        <p:nvPr/>
      </p:nvGrpSpPr>
      <p:grpSpPr>
        <a:xfrm>
          <a:off x="0" y="0"/>
          <a:ext cx="0" cy="0"/>
          <a:chOff x="0" y="0"/>
          <a:chExt cx="0" cy="0"/>
        </a:xfrm>
      </p:grpSpPr>
      <p:sp>
        <p:nvSpPr>
          <p:cNvPr id="736" name="Google Shape;736;p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37" name="Google Shape;737;p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6"/>
        <p:cNvGrpSpPr/>
        <p:nvPr/>
      </p:nvGrpSpPr>
      <p:grpSpPr>
        <a:xfrm>
          <a:off x="0" y="0"/>
          <a:ext cx="0" cy="0"/>
          <a:chOff x="0" y="0"/>
          <a:chExt cx="0" cy="0"/>
        </a:xfrm>
      </p:grpSpPr>
      <p:sp>
        <p:nvSpPr>
          <p:cNvPr id="767" name="Google Shape;767;p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68" name="Google Shape;768;p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7"/>
        <p:cNvGrpSpPr/>
        <p:nvPr/>
      </p:nvGrpSpPr>
      <p:grpSpPr>
        <a:xfrm>
          <a:off x="0" y="0"/>
          <a:ext cx="0" cy="0"/>
          <a:chOff x="0" y="0"/>
          <a:chExt cx="0" cy="0"/>
        </a:xfrm>
      </p:grpSpPr>
      <p:sp>
        <p:nvSpPr>
          <p:cNvPr id="798" name="Google Shape;798;p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99" name="Google Shape;799;p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6"/>
        <p:cNvGrpSpPr/>
        <p:nvPr/>
      </p:nvGrpSpPr>
      <p:grpSpPr>
        <a:xfrm>
          <a:off x="0" y="0"/>
          <a:ext cx="0" cy="0"/>
          <a:chOff x="0" y="0"/>
          <a:chExt cx="0" cy="0"/>
        </a:xfrm>
      </p:grpSpPr>
      <p:sp>
        <p:nvSpPr>
          <p:cNvPr id="817" name="Google Shape;817;g2a189de72bc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8" name="Google Shape;818;g2a189de72bc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6" name="Google Shape;186;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1"/>
        <p:cNvGrpSpPr/>
        <p:nvPr/>
      </p:nvGrpSpPr>
      <p:grpSpPr>
        <a:xfrm>
          <a:off x="0" y="0"/>
          <a:ext cx="0" cy="0"/>
          <a:chOff x="0" y="0"/>
          <a:chExt cx="0" cy="0"/>
        </a:xfrm>
      </p:grpSpPr>
      <p:sp>
        <p:nvSpPr>
          <p:cNvPr id="822" name="Google Shape;822;p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3" name="Google Shape;823;p4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6"/>
        <p:cNvGrpSpPr/>
        <p:nvPr/>
      </p:nvGrpSpPr>
      <p:grpSpPr>
        <a:xfrm>
          <a:off x="0" y="0"/>
          <a:ext cx="0" cy="0"/>
          <a:chOff x="0" y="0"/>
          <a:chExt cx="0" cy="0"/>
        </a:xfrm>
      </p:grpSpPr>
      <p:sp>
        <p:nvSpPr>
          <p:cNvPr id="847" name="Google Shape;847;p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48" name="Google Shape;848;p4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4"/>
        <p:cNvGrpSpPr/>
        <p:nvPr/>
      </p:nvGrpSpPr>
      <p:grpSpPr>
        <a:xfrm>
          <a:off x="0" y="0"/>
          <a:ext cx="0" cy="0"/>
          <a:chOff x="0" y="0"/>
          <a:chExt cx="0" cy="0"/>
        </a:xfrm>
      </p:grpSpPr>
      <p:sp>
        <p:nvSpPr>
          <p:cNvPr id="865" name="Google Shape;865;p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66" name="Google Shape;866;p4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8"/>
        <p:cNvGrpSpPr/>
        <p:nvPr/>
      </p:nvGrpSpPr>
      <p:grpSpPr>
        <a:xfrm>
          <a:off x="0" y="0"/>
          <a:ext cx="0" cy="0"/>
          <a:chOff x="0" y="0"/>
          <a:chExt cx="0" cy="0"/>
        </a:xfrm>
      </p:grpSpPr>
      <p:sp>
        <p:nvSpPr>
          <p:cNvPr id="879" name="Google Shape;879;p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80" name="Google Shape;880;p4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0"/>
        <p:cNvGrpSpPr/>
        <p:nvPr/>
      </p:nvGrpSpPr>
      <p:grpSpPr>
        <a:xfrm>
          <a:off x="0" y="0"/>
          <a:ext cx="0" cy="0"/>
          <a:chOff x="0" y="0"/>
          <a:chExt cx="0" cy="0"/>
        </a:xfrm>
      </p:grpSpPr>
      <p:sp>
        <p:nvSpPr>
          <p:cNvPr id="901" name="Google Shape;901;p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02" name="Google Shape;902;p4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3"/>
        <p:cNvGrpSpPr/>
        <p:nvPr/>
      </p:nvGrpSpPr>
      <p:grpSpPr>
        <a:xfrm>
          <a:off x="0" y="0"/>
          <a:ext cx="0" cy="0"/>
          <a:chOff x="0" y="0"/>
          <a:chExt cx="0" cy="0"/>
        </a:xfrm>
      </p:grpSpPr>
      <p:sp>
        <p:nvSpPr>
          <p:cNvPr id="914" name="Google Shape;914;p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15" name="Google Shape;915;p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9"/>
        <p:cNvGrpSpPr/>
        <p:nvPr/>
      </p:nvGrpSpPr>
      <p:grpSpPr>
        <a:xfrm>
          <a:off x="0" y="0"/>
          <a:ext cx="0" cy="0"/>
          <a:chOff x="0" y="0"/>
          <a:chExt cx="0" cy="0"/>
        </a:xfrm>
      </p:grpSpPr>
      <p:sp>
        <p:nvSpPr>
          <p:cNvPr id="920" name="Google Shape;920;p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21" name="Google Shape;921;p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8"/>
        <p:cNvGrpSpPr/>
        <p:nvPr/>
      </p:nvGrpSpPr>
      <p:grpSpPr>
        <a:xfrm>
          <a:off x="0" y="0"/>
          <a:ext cx="0" cy="0"/>
          <a:chOff x="0" y="0"/>
          <a:chExt cx="0" cy="0"/>
        </a:xfrm>
      </p:grpSpPr>
      <p:sp>
        <p:nvSpPr>
          <p:cNvPr id="929" name="Google Shape;929;p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0" name="Google Shape;930;p5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7"/>
        <p:cNvGrpSpPr/>
        <p:nvPr/>
      </p:nvGrpSpPr>
      <p:grpSpPr>
        <a:xfrm>
          <a:off x="0" y="0"/>
          <a:ext cx="0" cy="0"/>
          <a:chOff x="0" y="0"/>
          <a:chExt cx="0" cy="0"/>
        </a:xfrm>
      </p:grpSpPr>
      <p:sp>
        <p:nvSpPr>
          <p:cNvPr id="938" name="Google Shape;938;p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9" name="Google Shape;939;p5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3"/>
        <p:cNvGrpSpPr/>
        <p:nvPr/>
      </p:nvGrpSpPr>
      <p:grpSpPr>
        <a:xfrm>
          <a:off x="0" y="0"/>
          <a:ext cx="0" cy="0"/>
          <a:chOff x="0" y="0"/>
          <a:chExt cx="0" cy="0"/>
        </a:xfrm>
      </p:grpSpPr>
      <p:sp>
        <p:nvSpPr>
          <p:cNvPr id="944" name="Google Shape;944;p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45" name="Google Shape;945;p5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2" name="Google Shape;192;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9"/>
        <p:cNvGrpSpPr/>
        <p:nvPr/>
      </p:nvGrpSpPr>
      <p:grpSpPr>
        <a:xfrm>
          <a:off x="0" y="0"/>
          <a:ext cx="0" cy="0"/>
          <a:chOff x="0" y="0"/>
          <a:chExt cx="0" cy="0"/>
        </a:xfrm>
      </p:grpSpPr>
      <p:sp>
        <p:nvSpPr>
          <p:cNvPr id="950" name="Google Shape;950;p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51" name="Google Shape;951;p5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2"/>
        <p:cNvGrpSpPr/>
        <p:nvPr/>
      </p:nvGrpSpPr>
      <p:grpSpPr>
        <a:xfrm>
          <a:off x="0" y="0"/>
          <a:ext cx="0" cy="0"/>
          <a:chOff x="0" y="0"/>
          <a:chExt cx="0" cy="0"/>
        </a:xfrm>
      </p:grpSpPr>
      <p:sp>
        <p:nvSpPr>
          <p:cNvPr id="963" name="Google Shape;963;p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64" name="Google Shape;964;p5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8"/>
        <p:cNvGrpSpPr/>
        <p:nvPr/>
      </p:nvGrpSpPr>
      <p:grpSpPr>
        <a:xfrm>
          <a:off x="0" y="0"/>
          <a:ext cx="0" cy="0"/>
          <a:chOff x="0" y="0"/>
          <a:chExt cx="0" cy="0"/>
        </a:xfrm>
      </p:grpSpPr>
      <p:sp>
        <p:nvSpPr>
          <p:cNvPr id="969" name="Google Shape;969;p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70" name="Google Shape;970;p5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7"/>
        <p:cNvGrpSpPr/>
        <p:nvPr/>
      </p:nvGrpSpPr>
      <p:grpSpPr>
        <a:xfrm>
          <a:off x="0" y="0"/>
          <a:ext cx="0" cy="0"/>
          <a:chOff x="0" y="0"/>
          <a:chExt cx="0" cy="0"/>
        </a:xfrm>
      </p:grpSpPr>
      <p:sp>
        <p:nvSpPr>
          <p:cNvPr id="978" name="Google Shape;978;p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79" name="Google Shape;979;p5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6"/>
        <p:cNvGrpSpPr/>
        <p:nvPr/>
      </p:nvGrpSpPr>
      <p:grpSpPr>
        <a:xfrm>
          <a:off x="0" y="0"/>
          <a:ext cx="0" cy="0"/>
          <a:chOff x="0" y="0"/>
          <a:chExt cx="0" cy="0"/>
        </a:xfrm>
      </p:grpSpPr>
      <p:sp>
        <p:nvSpPr>
          <p:cNvPr id="987" name="Google Shape;987;p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88" name="Google Shape;988;p5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2"/>
        <p:cNvGrpSpPr/>
        <p:nvPr/>
      </p:nvGrpSpPr>
      <p:grpSpPr>
        <a:xfrm>
          <a:off x="0" y="0"/>
          <a:ext cx="0" cy="0"/>
          <a:chOff x="0" y="0"/>
          <a:chExt cx="0" cy="0"/>
        </a:xfrm>
      </p:grpSpPr>
      <p:sp>
        <p:nvSpPr>
          <p:cNvPr id="993" name="Google Shape;993;p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94" name="Google Shape;994;p6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8"/>
        <p:cNvGrpSpPr/>
        <p:nvPr/>
      </p:nvGrpSpPr>
      <p:grpSpPr>
        <a:xfrm>
          <a:off x="0" y="0"/>
          <a:ext cx="0" cy="0"/>
          <a:chOff x="0" y="0"/>
          <a:chExt cx="0" cy="0"/>
        </a:xfrm>
      </p:grpSpPr>
      <p:sp>
        <p:nvSpPr>
          <p:cNvPr id="999" name="Google Shape;999;g2a189de72bc_0_26: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0" name="Google Shape;1000;g2a189de72bc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3"/>
        <p:cNvGrpSpPr/>
        <p:nvPr/>
      </p:nvGrpSpPr>
      <p:grpSpPr>
        <a:xfrm>
          <a:off x="0" y="0"/>
          <a:ext cx="0" cy="0"/>
          <a:chOff x="0" y="0"/>
          <a:chExt cx="0" cy="0"/>
        </a:xfrm>
      </p:grpSpPr>
      <p:sp>
        <p:nvSpPr>
          <p:cNvPr id="1004" name="Google Shape;1004;g2a189de72bc_0_3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5" name="Google Shape;1005;g2a189de72bc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8"/>
        <p:cNvGrpSpPr/>
        <p:nvPr/>
      </p:nvGrpSpPr>
      <p:grpSpPr>
        <a:xfrm>
          <a:off x="0" y="0"/>
          <a:ext cx="0" cy="0"/>
          <a:chOff x="0" y="0"/>
          <a:chExt cx="0" cy="0"/>
        </a:xfrm>
      </p:grpSpPr>
      <p:sp>
        <p:nvSpPr>
          <p:cNvPr id="1009" name="Google Shape;1009;p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10" name="Google Shape;1010;p6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1" name="Google Shape;201;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1" name="Google Shape;221;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9" name="Google Shape;229;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type="title">
  <p:cSld name="TITLE">
    <p:spTree>
      <p:nvGrpSpPr>
        <p:cNvPr id="1" name="Shape 38"/>
        <p:cNvGrpSpPr/>
        <p:nvPr/>
      </p:nvGrpSpPr>
      <p:grpSpPr>
        <a:xfrm>
          <a:off x="0" y="0"/>
          <a:ext cx="0" cy="0"/>
          <a:chOff x="0" y="0"/>
          <a:chExt cx="0" cy="0"/>
        </a:xfrm>
      </p:grpSpPr>
      <p:sp>
        <p:nvSpPr>
          <p:cNvPr id="39" name="Google Shape;39;p2"/>
          <p:cNvSpPr txBox="1">
            <a:spLocks noGrp="1"/>
          </p:cNvSpPr>
          <p:nvPr>
            <p:ph type="ctrTitle"/>
          </p:nvPr>
        </p:nvSpPr>
        <p:spPr>
          <a:xfrm>
            <a:off x="2589213" y="2514600"/>
            <a:ext cx="8915399" cy="2262781"/>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rgbClr val="262626"/>
              </a:buClr>
              <a:buSzPts val="5400"/>
              <a:buFont typeface="Century Gothic"/>
              <a:buNone/>
              <a:defRPr sz="5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2"/>
          <p:cNvSpPr txBox="1">
            <a:spLocks noGrp="1"/>
          </p:cNvSpPr>
          <p:nvPr>
            <p:ph type="subTitle" idx="1"/>
          </p:nvPr>
        </p:nvSpPr>
        <p:spPr>
          <a:xfrm>
            <a:off x="2589213" y="4777379"/>
            <a:ext cx="8915399" cy="1126283"/>
          </a:xfrm>
          <a:prstGeom prst="rect">
            <a:avLst/>
          </a:prstGeom>
          <a:noFill/>
          <a:ln>
            <a:noFill/>
          </a:ln>
        </p:spPr>
        <p:txBody>
          <a:bodyPr spcFirstLastPara="1" wrap="square" lIns="91425" tIns="45700" rIns="91425" bIns="45700" anchor="t" anchorCtr="0">
            <a:normAutofit/>
          </a:bodyPr>
          <a:lstStyle>
            <a:lvl1pPr lvl="0" algn="l">
              <a:spcBef>
                <a:spcPts val="1000"/>
              </a:spcBef>
              <a:spcAft>
                <a:spcPts val="0"/>
              </a:spcAft>
              <a:buSzPts val="1800"/>
              <a:buNone/>
              <a:defRPr>
                <a:solidFill>
                  <a:srgbClr val="595959"/>
                </a:solidFill>
              </a:defRPr>
            </a:lvl1pPr>
            <a:lvl2pPr lvl="1" algn="ctr">
              <a:spcBef>
                <a:spcPts val="1000"/>
              </a:spcBef>
              <a:spcAft>
                <a:spcPts val="0"/>
              </a:spcAft>
              <a:buSzPts val="1600"/>
              <a:buNone/>
              <a:defRPr>
                <a:solidFill>
                  <a:srgbClr val="888888"/>
                </a:solidFill>
              </a:defRPr>
            </a:lvl2pPr>
            <a:lvl3pPr lvl="2" algn="ctr">
              <a:spcBef>
                <a:spcPts val="1000"/>
              </a:spcBef>
              <a:spcAft>
                <a:spcPts val="0"/>
              </a:spcAft>
              <a:buSzPts val="1400"/>
              <a:buNone/>
              <a:defRPr>
                <a:solidFill>
                  <a:srgbClr val="888888"/>
                </a:solidFill>
              </a:defRPr>
            </a:lvl3pPr>
            <a:lvl4pPr lvl="3" algn="ctr">
              <a:spcBef>
                <a:spcPts val="1000"/>
              </a:spcBef>
              <a:spcAft>
                <a:spcPts val="0"/>
              </a:spcAft>
              <a:buSzPts val="1200"/>
              <a:buNone/>
              <a:defRPr>
                <a:solidFill>
                  <a:srgbClr val="888888"/>
                </a:solidFill>
              </a:defRPr>
            </a:lvl4pPr>
            <a:lvl5pPr lvl="4" algn="ctr">
              <a:spcBef>
                <a:spcPts val="1000"/>
              </a:spcBef>
              <a:spcAft>
                <a:spcPts val="0"/>
              </a:spcAft>
              <a:buSzPts val="1200"/>
              <a:buNone/>
              <a:defRPr>
                <a:solidFill>
                  <a:srgbClr val="888888"/>
                </a:solidFill>
              </a:defRPr>
            </a:lvl5pPr>
            <a:lvl6pPr lvl="5" algn="ctr">
              <a:spcBef>
                <a:spcPts val="1000"/>
              </a:spcBef>
              <a:spcAft>
                <a:spcPts val="0"/>
              </a:spcAft>
              <a:buSzPts val="1200"/>
              <a:buNone/>
              <a:defRPr>
                <a:solidFill>
                  <a:srgbClr val="888888"/>
                </a:solidFill>
              </a:defRPr>
            </a:lvl6pPr>
            <a:lvl7pPr lvl="6" algn="ctr">
              <a:spcBef>
                <a:spcPts val="1000"/>
              </a:spcBef>
              <a:spcAft>
                <a:spcPts val="0"/>
              </a:spcAft>
              <a:buSzPts val="1200"/>
              <a:buNone/>
              <a:defRPr>
                <a:solidFill>
                  <a:srgbClr val="888888"/>
                </a:solidFill>
              </a:defRPr>
            </a:lvl7pPr>
            <a:lvl8pPr lvl="7" algn="ctr">
              <a:spcBef>
                <a:spcPts val="1000"/>
              </a:spcBef>
              <a:spcAft>
                <a:spcPts val="0"/>
              </a:spcAft>
              <a:buSzPts val="1200"/>
              <a:buNone/>
              <a:defRPr>
                <a:solidFill>
                  <a:srgbClr val="888888"/>
                </a:solidFill>
              </a:defRPr>
            </a:lvl8pPr>
            <a:lvl9pPr lvl="8" algn="ctr">
              <a:spcBef>
                <a:spcPts val="1000"/>
              </a:spcBef>
              <a:spcAft>
                <a:spcPts val="0"/>
              </a:spcAft>
              <a:buSzPts val="1200"/>
              <a:buNone/>
              <a:defRPr>
                <a:solidFill>
                  <a:srgbClr val="888888"/>
                </a:solidFill>
              </a:defRPr>
            </a:lvl9pPr>
          </a:lstStyle>
          <a:p>
            <a:endParaRPr/>
          </a:p>
        </p:txBody>
      </p:sp>
      <p:sp>
        <p:nvSpPr>
          <p:cNvPr id="41" name="Google Shape;41;p2"/>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2"/>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2"/>
          <p:cNvSpPr/>
          <p:nvPr/>
        </p:nvSpPr>
        <p:spPr>
          <a:xfrm>
            <a:off x="0" y="4323810"/>
            <a:ext cx="1744652" cy="778589"/>
          </a:xfrm>
          <a:custGeom>
            <a:avLst/>
            <a:gdLst/>
            <a:ahLst/>
            <a:cxnLst/>
            <a:rect l="l" t="t" r="r" b="b"/>
            <a:pathLst>
              <a:path w="372" h="166" extrusionOk="0">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txBox="1">
            <a:spLocks noGrp="1"/>
          </p:cNvSpPr>
          <p:nvPr>
            <p:ph type="sldNum" idx="12"/>
          </p:nvPr>
        </p:nvSpPr>
        <p:spPr>
          <a:xfrm>
            <a:off x="531812" y="4529540"/>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re et légende">
  <p:cSld name="Titre et légende">
    <p:spTree>
      <p:nvGrpSpPr>
        <p:cNvPr id="1" name="Shape 104"/>
        <p:cNvGrpSpPr/>
        <p:nvPr/>
      </p:nvGrpSpPr>
      <p:grpSpPr>
        <a:xfrm>
          <a:off x="0" y="0"/>
          <a:ext cx="0" cy="0"/>
          <a:chOff x="0" y="0"/>
          <a:chExt cx="0" cy="0"/>
        </a:xfrm>
      </p:grpSpPr>
      <p:sp>
        <p:nvSpPr>
          <p:cNvPr id="105" name="Google Shape;105;p11"/>
          <p:cNvSpPr txBox="1">
            <a:spLocks noGrp="1"/>
          </p:cNvSpPr>
          <p:nvPr>
            <p:ph type="title"/>
          </p:nvPr>
        </p:nvSpPr>
        <p:spPr>
          <a:xfrm>
            <a:off x="2589212" y="609600"/>
            <a:ext cx="8915399" cy="311704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rgbClr val="262626"/>
              </a:buClr>
              <a:buSzPts val="4800"/>
              <a:buFont typeface="Century Gothic"/>
              <a:buNone/>
              <a:defRPr sz="48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6" name="Google Shape;106;p11"/>
          <p:cNvSpPr txBox="1">
            <a:spLocks noGrp="1"/>
          </p:cNvSpPr>
          <p:nvPr>
            <p:ph type="body" idx="1"/>
          </p:nvPr>
        </p:nvSpPr>
        <p:spPr>
          <a:xfrm>
            <a:off x="2589212" y="4354046"/>
            <a:ext cx="8915399" cy="1555864"/>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800"/>
              <a:buNone/>
              <a:defRPr sz="1800">
                <a:solidFill>
                  <a:srgbClr val="595959"/>
                </a:solidFill>
              </a:defRPr>
            </a:lvl1pPr>
            <a:lvl2pPr marL="914400" lvl="1" indent="-228600" algn="l">
              <a:spcBef>
                <a:spcPts val="1000"/>
              </a:spcBef>
              <a:spcAft>
                <a:spcPts val="0"/>
              </a:spcAft>
              <a:buSzPts val="1800"/>
              <a:buNone/>
              <a:defRPr sz="1800">
                <a:solidFill>
                  <a:srgbClr val="888888"/>
                </a:solidFill>
              </a:defRPr>
            </a:lvl2pPr>
            <a:lvl3pPr marL="1371600" lvl="2" indent="-228600" algn="l">
              <a:spcBef>
                <a:spcPts val="1000"/>
              </a:spcBef>
              <a:spcAft>
                <a:spcPts val="0"/>
              </a:spcAft>
              <a:buSzPts val="1600"/>
              <a:buNone/>
              <a:defRPr sz="1600">
                <a:solidFill>
                  <a:srgbClr val="888888"/>
                </a:solidFill>
              </a:defRPr>
            </a:lvl3pPr>
            <a:lvl4pPr marL="1828800" lvl="3" indent="-228600" algn="l">
              <a:spcBef>
                <a:spcPts val="1000"/>
              </a:spcBef>
              <a:spcAft>
                <a:spcPts val="0"/>
              </a:spcAft>
              <a:buSzPts val="1400"/>
              <a:buNone/>
              <a:defRPr sz="1400">
                <a:solidFill>
                  <a:srgbClr val="888888"/>
                </a:solidFill>
              </a:defRPr>
            </a:lvl4pPr>
            <a:lvl5pPr marL="2286000" lvl="4" indent="-228600" algn="l">
              <a:spcBef>
                <a:spcPts val="1000"/>
              </a:spcBef>
              <a:spcAft>
                <a:spcPts val="0"/>
              </a:spcAft>
              <a:buSzPts val="1400"/>
              <a:buNone/>
              <a:defRPr sz="1400">
                <a:solidFill>
                  <a:srgbClr val="888888"/>
                </a:solidFill>
              </a:defRPr>
            </a:lvl5pPr>
            <a:lvl6pPr marL="2743200" lvl="5" indent="-228600" algn="l">
              <a:spcBef>
                <a:spcPts val="1000"/>
              </a:spcBef>
              <a:spcAft>
                <a:spcPts val="0"/>
              </a:spcAft>
              <a:buSzPts val="1400"/>
              <a:buNone/>
              <a:defRPr sz="1400">
                <a:solidFill>
                  <a:srgbClr val="888888"/>
                </a:solidFill>
              </a:defRPr>
            </a:lvl6pPr>
            <a:lvl7pPr marL="3200400" lvl="6" indent="-228600" algn="l">
              <a:spcBef>
                <a:spcPts val="1000"/>
              </a:spcBef>
              <a:spcAft>
                <a:spcPts val="0"/>
              </a:spcAft>
              <a:buSzPts val="1400"/>
              <a:buNone/>
              <a:defRPr sz="1400">
                <a:solidFill>
                  <a:srgbClr val="888888"/>
                </a:solidFill>
              </a:defRPr>
            </a:lvl7pPr>
            <a:lvl8pPr marL="3657600" lvl="7" indent="-228600" algn="l">
              <a:spcBef>
                <a:spcPts val="1000"/>
              </a:spcBef>
              <a:spcAft>
                <a:spcPts val="0"/>
              </a:spcAft>
              <a:buSzPts val="1400"/>
              <a:buNone/>
              <a:defRPr sz="1400">
                <a:solidFill>
                  <a:srgbClr val="888888"/>
                </a:solidFill>
              </a:defRPr>
            </a:lvl8pPr>
            <a:lvl9pPr marL="4114800" lvl="8" indent="-228600" algn="l">
              <a:spcBef>
                <a:spcPts val="1000"/>
              </a:spcBef>
              <a:spcAft>
                <a:spcPts val="0"/>
              </a:spcAft>
              <a:buSzPts val="1400"/>
              <a:buNone/>
              <a:defRPr sz="1400">
                <a:solidFill>
                  <a:srgbClr val="888888"/>
                </a:solidFill>
              </a:defRPr>
            </a:lvl9pPr>
          </a:lstStyle>
          <a:p>
            <a:endParaRPr/>
          </a:p>
        </p:txBody>
      </p:sp>
      <p:sp>
        <p:nvSpPr>
          <p:cNvPr id="107" name="Google Shape;107;p11"/>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8" name="Google Shape;108;p11"/>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9" name="Google Shape;109;p11"/>
          <p:cNvSpPr/>
          <p:nvPr/>
        </p:nvSpPr>
        <p:spPr>
          <a:xfrm rot="10800000" flipH="1">
            <a:off x="-4189" y="31781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1"/>
          <p:cNvSpPr txBox="1">
            <a:spLocks noGrp="1"/>
          </p:cNvSpPr>
          <p:nvPr>
            <p:ph type="sldNum" idx="12"/>
          </p:nvPr>
        </p:nvSpPr>
        <p:spPr>
          <a:xfrm>
            <a:off x="531812" y="3244139"/>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itation avec légende">
  <p:cSld name="Citation avec légende">
    <p:spTree>
      <p:nvGrpSpPr>
        <p:cNvPr id="1" name="Shape 111"/>
        <p:cNvGrpSpPr/>
        <p:nvPr/>
      </p:nvGrpSpPr>
      <p:grpSpPr>
        <a:xfrm>
          <a:off x="0" y="0"/>
          <a:ext cx="0" cy="0"/>
          <a:chOff x="0" y="0"/>
          <a:chExt cx="0" cy="0"/>
        </a:xfrm>
      </p:grpSpPr>
      <p:sp>
        <p:nvSpPr>
          <p:cNvPr id="112" name="Google Shape;112;p12"/>
          <p:cNvSpPr txBox="1">
            <a:spLocks noGrp="1"/>
          </p:cNvSpPr>
          <p:nvPr>
            <p:ph type="title"/>
          </p:nvPr>
        </p:nvSpPr>
        <p:spPr>
          <a:xfrm>
            <a:off x="2849949" y="609600"/>
            <a:ext cx="8393926" cy="2895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rgbClr val="262626"/>
              </a:buClr>
              <a:buSzPts val="4800"/>
              <a:buFont typeface="Century Gothic"/>
              <a:buNone/>
              <a:defRPr sz="48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3" name="Google Shape;113;p12"/>
          <p:cNvSpPr txBox="1">
            <a:spLocks noGrp="1"/>
          </p:cNvSpPr>
          <p:nvPr>
            <p:ph type="body" idx="1"/>
          </p:nvPr>
        </p:nvSpPr>
        <p:spPr>
          <a:xfrm>
            <a:off x="3275012" y="3505200"/>
            <a:ext cx="7536554" cy="381000"/>
          </a:xfrm>
          <a:prstGeom prst="rect">
            <a:avLst/>
          </a:prstGeom>
          <a:noFill/>
          <a:ln>
            <a:noFill/>
          </a:ln>
        </p:spPr>
        <p:txBody>
          <a:bodyPr spcFirstLastPara="1" wrap="square" lIns="91425" tIns="45700" rIns="91425" bIns="45700" anchor="ctr" anchorCtr="0">
            <a:noAutofit/>
          </a:bodyPr>
          <a:lstStyle>
            <a:lvl1pPr marL="457200" lvl="0" indent="-228600" algn="l">
              <a:spcBef>
                <a:spcPts val="1000"/>
              </a:spcBef>
              <a:spcAft>
                <a:spcPts val="0"/>
              </a:spcAft>
              <a:buSzPts val="1600"/>
              <a:buFont typeface="Century Gothic"/>
              <a:buNone/>
              <a:defRPr sz="1600">
                <a:solidFill>
                  <a:srgbClr val="7F7F7F"/>
                </a:solidFill>
              </a:defRPr>
            </a:lvl1pPr>
            <a:lvl2pPr marL="914400" lvl="1" indent="-228600" algn="l">
              <a:spcBef>
                <a:spcPts val="1000"/>
              </a:spcBef>
              <a:spcAft>
                <a:spcPts val="0"/>
              </a:spcAft>
              <a:buSzPts val="1600"/>
              <a:buFont typeface="Century Gothic"/>
              <a:buNone/>
              <a:defRPr/>
            </a:lvl2pPr>
            <a:lvl3pPr marL="1371600" lvl="2" indent="-228600" algn="l">
              <a:spcBef>
                <a:spcPts val="1000"/>
              </a:spcBef>
              <a:spcAft>
                <a:spcPts val="0"/>
              </a:spcAft>
              <a:buSzPts val="1400"/>
              <a:buFont typeface="Century Gothic"/>
              <a:buNone/>
              <a:defRPr/>
            </a:lvl3pPr>
            <a:lvl4pPr marL="1828800" lvl="3" indent="-228600" algn="l">
              <a:spcBef>
                <a:spcPts val="1000"/>
              </a:spcBef>
              <a:spcAft>
                <a:spcPts val="0"/>
              </a:spcAft>
              <a:buSzPts val="1200"/>
              <a:buFont typeface="Century Gothic"/>
              <a:buNone/>
              <a:defRPr/>
            </a:lvl4pPr>
            <a:lvl5pPr marL="2286000" lvl="4" indent="-228600" algn="l">
              <a:spcBef>
                <a:spcPts val="1000"/>
              </a:spcBef>
              <a:spcAft>
                <a:spcPts val="0"/>
              </a:spcAft>
              <a:buSzPts val="1200"/>
              <a:buFont typeface="Century Gothic"/>
              <a:buNone/>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114" name="Google Shape;114;p12"/>
          <p:cNvSpPr txBox="1">
            <a:spLocks noGrp="1"/>
          </p:cNvSpPr>
          <p:nvPr>
            <p:ph type="body" idx="2"/>
          </p:nvPr>
        </p:nvSpPr>
        <p:spPr>
          <a:xfrm>
            <a:off x="2589212" y="4354046"/>
            <a:ext cx="8915399" cy="1555864"/>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800"/>
              <a:buNone/>
              <a:defRPr sz="1800">
                <a:solidFill>
                  <a:srgbClr val="595959"/>
                </a:solidFill>
              </a:defRPr>
            </a:lvl1pPr>
            <a:lvl2pPr marL="914400" lvl="1" indent="-228600" algn="l">
              <a:spcBef>
                <a:spcPts val="1000"/>
              </a:spcBef>
              <a:spcAft>
                <a:spcPts val="0"/>
              </a:spcAft>
              <a:buSzPts val="1800"/>
              <a:buNone/>
              <a:defRPr sz="1800">
                <a:solidFill>
                  <a:srgbClr val="888888"/>
                </a:solidFill>
              </a:defRPr>
            </a:lvl2pPr>
            <a:lvl3pPr marL="1371600" lvl="2" indent="-228600" algn="l">
              <a:spcBef>
                <a:spcPts val="1000"/>
              </a:spcBef>
              <a:spcAft>
                <a:spcPts val="0"/>
              </a:spcAft>
              <a:buSzPts val="1600"/>
              <a:buNone/>
              <a:defRPr sz="1600">
                <a:solidFill>
                  <a:srgbClr val="888888"/>
                </a:solidFill>
              </a:defRPr>
            </a:lvl3pPr>
            <a:lvl4pPr marL="1828800" lvl="3" indent="-228600" algn="l">
              <a:spcBef>
                <a:spcPts val="1000"/>
              </a:spcBef>
              <a:spcAft>
                <a:spcPts val="0"/>
              </a:spcAft>
              <a:buSzPts val="1400"/>
              <a:buNone/>
              <a:defRPr sz="1400">
                <a:solidFill>
                  <a:srgbClr val="888888"/>
                </a:solidFill>
              </a:defRPr>
            </a:lvl4pPr>
            <a:lvl5pPr marL="2286000" lvl="4" indent="-228600" algn="l">
              <a:spcBef>
                <a:spcPts val="1000"/>
              </a:spcBef>
              <a:spcAft>
                <a:spcPts val="0"/>
              </a:spcAft>
              <a:buSzPts val="1400"/>
              <a:buNone/>
              <a:defRPr sz="1400">
                <a:solidFill>
                  <a:srgbClr val="888888"/>
                </a:solidFill>
              </a:defRPr>
            </a:lvl5pPr>
            <a:lvl6pPr marL="2743200" lvl="5" indent="-228600" algn="l">
              <a:spcBef>
                <a:spcPts val="1000"/>
              </a:spcBef>
              <a:spcAft>
                <a:spcPts val="0"/>
              </a:spcAft>
              <a:buSzPts val="1400"/>
              <a:buNone/>
              <a:defRPr sz="1400">
                <a:solidFill>
                  <a:srgbClr val="888888"/>
                </a:solidFill>
              </a:defRPr>
            </a:lvl6pPr>
            <a:lvl7pPr marL="3200400" lvl="6" indent="-228600" algn="l">
              <a:spcBef>
                <a:spcPts val="1000"/>
              </a:spcBef>
              <a:spcAft>
                <a:spcPts val="0"/>
              </a:spcAft>
              <a:buSzPts val="1400"/>
              <a:buNone/>
              <a:defRPr sz="1400">
                <a:solidFill>
                  <a:srgbClr val="888888"/>
                </a:solidFill>
              </a:defRPr>
            </a:lvl7pPr>
            <a:lvl8pPr marL="3657600" lvl="7" indent="-228600" algn="l">
              <a:spcBef>
                <a:spcPts val="1000"/>
              </a:spcBef>
              <a:spcAft>
                <a:spcPts val="0"/>
              </a:spcAft>
              <a:buSzPts val="1400"/>
              <a:buNone/>
              <a:defRPr sz="1400">
                <a:solidFill>
                  <a:srgbClr val="888888"/>
                </a:solidFill>
              </a:defRPr>
            </a:lvl8pPr>
            <a:lvl9pPr marL="4114800" lvl="8" indent="-228600" algn="l">
              <a:spcBef>
                <a:spcPts val="1000"/>
              </a:spcBef>
              <a:spcAft>
                <a:spcPts val="0"/>
              </a:spcAft>
              <a:buSzPts val="1400"/>
              <a:buNone/>
              <a:defRPr sz="1400">
                <a:solidFill>
                  <a:srgbClr val="888888"/>
                </a:solidFill>
              </a:defRPr>
            </a:lvl9pPr>
          </a:lstStyle>
          <a:p>
            <a:endParaRPr/>
          </a:p>
        </p:txBody>
      </p:sp>
      <p:sp>
        <p:nvSpPr>
          <p:cNvPr id="115" name="Google Shape;115;p12"/>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6" name="Google Shape;116;p12"/>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7" name="Google Shape;117;p12"/>
          <p:cNvSpPr/>
          <p:nvPr/>
        </p:nvSpPr>
        <p:spPr>
          <a:xfrm rot="10800000" flipH="1">
            <a:off x="-4189" y="31781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2"/>
          <p:cNvSpPr txBox="1">
            <a:spLocks noGrp="1"/>
          </p:cNvSpPr>
          <p:nvPr>
            <p:ph type="sldNum" idx="12"/>
          </p:nvPr>
        </p:nvSpPr>
        <p:spPr>
          <a:xfrm>
            <a:off x="531812" y="3244139"/>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
        <p:nvSpPr>
          <p:cNvPr id="119" name="Google Shape;119;p12"/>
          <p:cNvSpPr txBox="1"/>
          <p:nvPr/>
        </p:nvSpPr>
        <p:spPr>
          <a:xfrm>
            <a:off x="2467652" y="648005"/>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fr-FR" sz="8000">
                <a:solidFill>
                  <a:schemeClr val="accent1"/>
                </a:solidFill>
                <a:latin typeface="Arial"/>
                <a:ea typeface="Arial"/>
                <a:cs typeface="Arial"/>
                <a:sym typeface="Arial"/>
              </a:rPr>
              <a:t>“</a:t>
            </a:r>
            <a:endParaRPr/>
          </a:p>
        </p:txBody>
      </p:sp>
      <p:sp>
        <p:nvSpPr>
          <p:cNvPr id="120" name="Google Shape;120;p12"/>
          <p:cNvSpPr txBox="1"/>
          <p:nvPr/>
        </p:nvSpPr>
        <p:spPr>
          <a:xfrm>
            <a:off x="11114852" y="2905306"/>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fr-FR" sz="8000">
                <a:solidFill>
                  <a:schemeClr val="accent1"/>
                </a:solidFill>
                <a:latin typeface="Arial"/>
                <a:ea typeface="Arial"/>
                <a:cs typeface="Arial"/>
                <a:sym typeface="Arial"/>
              </a:rPr>
              <a:t>”</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arte nom">
  <p:cSld name="Carte nom">
    <p:spTree>
      <p:nvGrpSpPr>
        <p:cNvPr id="1" name="Shape 121"/>
        <p:cNvGrpSpPr/>
        <p:nvPr/>
      </p:nvGrpSpPr>
      <p:grpSpPr>
        <a:xfrm>
          <a:off x="0" y="0"/>
          <a:ext cx="0" cy="0"/>
          <a:chOff x="0" y="0"/>
          <a:chExt cx="0" cy="0"/>
        </a:xfrm>
      </p:grpSpPr>
      <p:sp>
        <p:nvSpPr>
          <p:cNvPr id="122" name="Google Shape;122;p13"/>
          <p:cNvSpPr txBox="1">
            <a:spLocks noGrp="1"/>
          </p:cNvSpPr>
          <p:nvPr>
            <p:ph type="title"/>
          </p:nvPr>
        </p:nvSpPr>
        <p:spPr>
          <a:xfrm>
            <a:off x="2589213" y="2438400"/>
            <a:ext cx="8915400" cy="2724845"/>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rgbClr val="262626"/>
              </a:buClr>
              <a:buSzPts val="4800"/>
              <a:buFont typeface="Century Gothic"/>
              <a:buNone/>
              <a:defRPr sz="48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3" name="Google Shape;123;p13"/>
          <p:cNvSpPr txBox="1">
            <a:spLocks noGrp="1"/>
          </p:cNvSpPr>
          <p:nvPr>
            <p:ph type="body" idx="1"/>
          </p:nvPr>
        </p:nvSpPr>
        <p:spPr>
          <a:xfrm>
            <a:off x="2589213" y="5181600"/>
            <a:ext cx="8915400" cy="729622"/>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800"/>
              <a:buNone/>
              <a:defRPr>
                <a:solidFill>
                  <a:srgbClr val="595959"/>
                </a:solidFill>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124" name="Google Shape;124;p13"/>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5" name="Google Shape;125;p13"/>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6" name="Google Shape;126;p13"/>
          <p:cNvSpPr/>
          <p:nvPr/>
        </p:nvSpPr>
        <p:spPr>
          <a:xfrm rot="10800000" flipH="1">
            <a:off x="-4189" y="491172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txBox="1">
            <a:spLocks noGrp="1"/>
          </p:cNvSpPr>
          <p:nvPr>
            <p:ph type="sldNum" idx="12"/>
          </p:nvPr>
        </p:nvSpPr>
        <p:spPr>
          <a:xfrm>
            <a:off x="531812" y="4983087"/>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arte nom citation">
  <p:cSld name="Carte nom citation">
    <p:spTree>
      <p:nvGrpSpPr>
        <p:cNvPr id="1" name="Shape 128"/>
        <p:cNvGrpSpPr/>
        <p:nvPr/>
      </p:nvGrpSpPr>
      <p:grpSpPr>
        <a:xfrm>
          <a:off x="0" y="0"/>
          <a:ext cx="0" cy="0"/>
          <a:chOff x="0" y="0"/>
          <a:chExt cx="0" cy="0"/>
        </a:xfrm>
      </p:grpSpPr>
      <p:sp>
        <p:nvSpPr>
          <p:cNvPr id="129" name="Google Shape;129;p14"/>
          <p:cNvSpPr txBox="1">
            <a:spLocks noGrp="1"/>
          </p:cNvSpPr>
          <p:nvPr>
            <p:ph type="title"/>
          </p:nvPr>
        </p:nvSpPr>
        <p:spPr>
          <a:xfrm>
            <a:off x="2849949" y="609600"/>
            <a:ext cx="8393926" cy="2895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rgbClr val="262626"/>
              </a:buClr>
              <a:buSzPts val="4800"/>
              <a:buFont typeface="Century Gothic"/>
              <a:buNone/>
              <a:defRPr sz="48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0" name="Google Shape;130;p14"/>
          <p:cNvSpPr txBox="1">
            <a:spLocks noGrp="1"/>
          </p:cNvSpPr>
          <p:nvPr>
            <p:ph type="body" idx="1"/>
          </p:nvPr>
        </p:nvSpPr>
        <p:spPr>
          <a:xfrm>
            <a:off x="2589212" y="4343400"/>
            <a:ext cx="8915400" cy="838200"/>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2400"/>
              <a:buFont typeface="Century Gothic"/>
              <a:buNone/>
              <a:defRPr sz="2400">
                <a:solidFill>
                  <a:schemeClr val="accent1"/>
                </a:solidFill>
              </a:defRPr>
            </a:lvl1pPr>
            <a:lvl2pPr marL="914400" lvl="1" indent="-228600" algn="l">
              <a:spcBef>
                <a:spcPts val="1000"/>
              </a:spcBef>
              <a:spcAft>
                <a:spcPts val="0"/>
              </a:spcAft>
              <a:buSzPts val="1600"/>
              <a:buFont typeface="Century Gothic"/>
              <a:buNone/>
              <a:defRPr/>
            </a:lvl2pPr>
            <a:lvl3pPr marL="1371600" lvl="2" indent="-228600" algn="l">
              <a:spcBef>
                <a:spcPts val="1000"/>
              </a:spcBef>
              <a:spcAft>
                <a:spcPts val="0"/>
              </a:spcAft>
              <a:buSzPts val="1400"/>
              <a:buFont typeface="Century Gothic"/>
              <a:buNone/>
              <a:defRPr/>
            </a:lvl3pPr>
            <a:lvl4pPr marL="1828800" lvl="3" indent="-228600" algn="l">
              <a:spcBef>
                <a:spcPts val="1000"/>
              </a:spcBef>
              <a:spcAft>
                <a:spcPts val="0"/>
              </a:spcAft>
              <a:buSzPts val="1200"/>
              <a:buFont typeface="Century Gothic"/>
              <a:buNone/>
              <a:defRPr/>
            </a:lvl4pPr>
            <a:lvl5pPr marL="2286000" lvl="4" indent="-228600" algn="l">
              <a:spcBef>
                <a:spcPts val="1000"/>
              </a:spcBef>
              <a:spcAft>
                <a:spcPts val="0"/>
              </a:spcAft>
              <a:buSzPts val="1200"/>
              <a:buFont typeface="Century Gothic"/>
              <a:buNone/>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131" name="Google Shape;131;p14"/>
          <p:cNvSpPr txBox="1">
            <a:spLocks noGrp="1"/>
          </p:cNvSpPr>
          <p:nvPr>
            <p:ph type="body" idx="2"/>
          </p:nvPr>
        </p:nvSpPr>
        <p:spPr>
          <a:xfrm>
            <a:off x="2589213" y="5181600"/>
            <a:ext cx="8915400" cy="729622"/>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800"/>
              <a:buNone/>
              <a:defRPr>
                <a:solidFill>
                  <a:srgbClr val="595959"/>
                </a:solidFill>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132" name="Google Shape;132;p14"/>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3" name="Google Shape;133;p14"/>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4" name="Google Shape;134;p14"/>
          <p:cNvSpPr/>
          <p:nvPr/>
        </p:nvSpPr>
        <p:spPr>
          <a:xfrm rot="10800000" flipH="1">
            <a:off x="-4189" y="491172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4"/>
          <p:cNvSpPr txBox="1">
            <a:spLocks noGrp="1"/>
          </p:cNvSpPr>
          <p:nvPr>
            <p:ph type="sldNum" idx="12"/>
          </p:nvPr>
        </p:nvSpPr>
        <p:spPr>
          <a:xfrm>
            <a:off x="531812" y="4983087"/>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
        <p:nvSpPr>
          <p:cNvPr id="136" name="Google Shape;136;p14"/>
          <p:cNvSpPr txBox="1"/>
          <p:nvPr/>
        </p:nvSpPr>
        <p:spPr>
          <a:xfrm>
            <a:off x="2467652" y="648005"/>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fr-FR" sz="8000">
                <a:solidFill>
                  <a:schemeClr val="accent1"/>
                </a:solidFill>
                <a:latin typeface="Arial"/>
                <a:ea typeface="Arial"/>
                <a:cs typeface="Arial"/>
                <a:sym typeface="Arial"/>
              </a:rPr>
              <a:t>“</a:t>
            </a:r>
            <a:endParaRPr/>
          </a:p>
        </p:txBody>
      </p:sp>
      <p:sp>
        <p:nvSpPr>
          <p:cNvPr id="137" name="Google Shape;137;p14"/>
          <p:cNvSpPr txBox="1"/>
          <p:nvPr/>
        </p:nvSpPr>
        <p:spPr>
          <a:xfrm>
            <a:off x="11114852" y="2905306"/>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fr-FR" sz="8000">
                <a:solidFill>
                  <a:schemeClr val="accent1"/>
                </a:solidFill>
                <a:latin typeface="Arial"/>
                <a:ea typeface="Arial"/>
                <a:cs typeface="Arial"/>
                <a:sym typeface="Arial"/>
              </a:rPr>
              <a:t>”</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Vrai ou faux">
  <p:cSld name="Vrai ou faux">
    <p:spTree>
      <p:nvGrpSpPr>
        <p:cNvPr id="1" name="Shape 138"/>
        <p:cNvGrpSpPr/>
        <p:nvPr/>
      </p:nvGrpSpPr>
      <p:grpSpPr>
        <a:xfrm>
          <a:off x="0" y="0"/>
          <a:ext cx="0" cy="0"/>
          <a:chOff x="0" y="0"/>
          <a:chExt cx="0" cy="0"/>
        </a:xfrm>
      </p:grpSpPr>
      <p:sp>
        <p:nvSpPr>
          <p:cNvPr id="139" name="Google Shape;139;p15"/>
          <p:cNvSpPr txBox="1">
            <a:spLocks noGrp="1"/>
          </p:cNvSpPr>
          <p:nvPr>
            <p:ph type="title"/>
          </p:nvPr>
        </p:nvSpPr>
        <p:spPr>
          <a:xfrm>
            <a:off x="2589212" y="627407"/>
            <a:ext cx="8915399" cy="288002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rgbClr val="262626"/>
              </a:buClr>
              <a:buSzPts val="4800"/>
              <a:buFont typeface="Century Gothic"/>
              <a:buNone/>
              <a:defRPr sz="48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0" name="Google Shape;140;p15"/>
          <p:cNvSpPr txBox="1">
            <a:spLocks noGrp="1"/>
          </p:cNvSpPr>
          <p:nvPr>
            <p:ph type="body" idx="1"/>
          </p:nvPr>
        </p:nvSpPr>
        <p:spPr>
          <a:xfrm>
            <a:off x="2589212" y="4343400"/>
            <a:ext cx="8915400" cy="838200"/>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2400"/>
              <a:buFont typeface="Century Gothic"/>
              <a:buNone/>
              <a:defRPr sz="2400">
                <a:solidFill>
                  <a:schemeClr val="accent1"/>
                </a:solidFill>
              </a:defRPr>
            </a:lvl1pPr>
            <a:lvl2pPr marL="914400" lvl="1" indent="-228600" algn="l">
              <a:spcBef>
                <a:spcPts val="1000"/>
              </a:spcBef>
              <a:spcAft>
                <a:spcPts val="0"/>
              </a:spcAft>
              <a:buSzPts val="1600"/>
              <a:buFont typeface="Century Gothic"/>
              <a:buNone/>
              <a:defRPr/>
            </a:lvl2pPr>
            <a:lvl3pPr marL="1371600" lvl="2" indent="-228600" algn="l">
              <a:spcBef>
                <a:spcPts val="1000"/>
              </a:spcBef>
              <a:spcAft>
                <a:spcPts val="0"/>
              </a:spcAft>
              <a:buSzPts val="1400"/>
              <a:buFont typeface="Century Gothic"/>
              <a:buNone/>
              <a:defRPr/>
            </a:lvl3pPr>
            <a:lvl4pPr marL="1828800" lvl="3" indent="-228600" algn="l">
              <a:spcBef>
                <a:spcPts val="1000"/>
              </a:spcBef>
              <a:spcAft>
                <a:spcPts val="0"/>
              </a:spcAft>
              <a:buSzPts val="1200"/>
              <a:buFont typeface="Century Gothic"/>
              <a:buNone/>
              <a:defRPr/>
            </a:lvl4pPr>
            <a:lvl5pPr marL="2286000" lvl="4" indent="-228600" algn="l">
              <a:spcBef>
                <a:spcPts val="1000"/>
              </a:spcBef>
              <a:spcAft>
                <a:spcPts val="0"/>
              </a:spcAft>
              <a:buSzPts val="1200"/>
              <a:buFont typeface="Century Gothic"/>
              <a:buNone/>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141" name="Google Shape;141;p15"/>
          <p:cNvSpPr txBox="1">
            <a:spLocks noGrp="1"/>
          </p:cNvSpPr>
          <p:nvPr>
            <p:ph type="body" idx="2"/>
          </p:nvPr>
        </p:nvSpPr>
        <p:spPr>
          <a:xfrm>
            <a:off x="2589213" y="5181600"/>
            <a:ext cx="8915400" cy="729622"/>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800"/>
              <a:buNone/>
              <a:defRPr>
                <a:solidFill>
                  <a:srgbClr val="595959"/>
                </a:solidFill>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142" name="Google Shape;142;p15"/>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3" name="Google Shape;143;p15"/>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4" name="Google Shape;144;p15"/>
          <p:cNvSpPr/>
          <p:nvPr/>
        </p:nvSpPr>
        <p:spPr>
          <a:xfrm rot="10800000" flipH="1">
            <a:off x="-4189" y="491172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5"/>
          <p:cNvSpPr txBox="1">
            <a:spLocks noGrp="1"/>
          </p:cNvSpPr>
          <p:nvPr>
            <p:ph type="sldNum" idx="12"/>
          </p:nvPr>
        </p:nvSpPr>
        <p:spPr>
          <a:xfrm>
            <a:off x="531812" y="4983087"/>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re et texte vertical" type="vertTx">
  <p:cSld name="VERTICAL_TEXT">
    <p:spTree>
      <p:nvGrpSpPr>
        <p:cNvPr id="1" name="Shape 146"/>
        <p:cNvGrpSpPr/>
        <p:nvPr/>
      </p:nvGrpSpPr>
      <p:grpSpPr>
        <a:xfrm>
          <a:off x="0" y="0"/>
          <a:ext cx="0" cy="0"/>
          <a:chOff x="0" y="0"/>
          <a:chExt cx="0" cy="0"/>
        </a:xfrm>
      </p:grpSpPr>
      <p:sp>
        <p:nvSpPr>
          <p:cNvPr id="147" name="Google Shape;147;p16"/>
          <p:cNvSpPr txBox="1">
            <a:spLocks noGrp="1"/>
          </p:cNvSpPr>
          <p:nvPr>
            <p:ph type="title"/>
          </p:nvPr>
        </p:nvSpPr>
        <p:spPr>
          <a:xfrm>
            <a:off x="2592924" y="624110"/>
            <a:ext cx="8911687" cy="128089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8" name="Google Shape;148;p16"/>
          <p:cNvSpPr txBox="1">
            <a:spLocks noGrp="1"/>
          </p:cNvSpPr>
          <p:nvPr>
            <p:ph type="body" idx="1"/>
          </p:nvPr>
        </p:nvSpPr>
        <p:spPr>
          <a:xfrm rot="5400000">
            <a:off x="5103812" y="-381000"/>
            <a:ext cx="3886200" cy="8915400"/>
          </a:xfrm>
          <a:prstGeom prst="rect">
            <a:avLst/>
          </a:prstGeom>
          <a:noFill/>
          <a:ln>
            <a:noFill/>
          </a:ln>
        </p:spPr>
        <p:txBody>
          <a:bodyPr spcFirstLastPara="1" wrap="square" lIns="91425" tIns="45700" rIns="91425" bIns="45700" anchor="t" anchorCtr="0">
            <a:normAutofit/>
          </a:bodyPr>
          <a:lstStyle>
            <a:lvl1pPr marL="457200" lvl="0" indent="-342900" algn="l">
              <a:spcBef>
                <a:spcPts val="1000"/>
              </a:spcBef>
              <a:spcAft>
                <a:spcPts val="0"/>
              </a:spcAft>
              <a:buSzPts val="1800"/>
              <a:buChar char="🠶"/>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149" name="Google Shape;149;p16"/>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0" name="Google Shape;150;p16"/>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1" name="Google Shape;151;p16"/>
          <p:cNvSpPr/>
          <p:nvPr/>
        </p:nvSpPr>
        <p:spPr>
          <a:xfrm rot="10800000" flipH="1">
            <a:off x="-4189" y="7143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6"/>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re vertical et texte" type="vertTitleAndTx">
  <p:cSld name="VERTICAL_TITLE_AND_VERTICAL_TEXT">
    <p:spTree>
      <p:nvGrpSpPr>
        <p:cNvPr id="1" name="Shape 153"/>
        <p:cNvGrpSpPr/>
        <p:nvPr/>
      </p:nvGrpSpPr>
      <p:grpSpPr>
        <a:xfrm>
          <a:off x="0" y="0"/>
          <a:ext cx="0" cy="0"/>
          <a:chOff x="0" y="0"/>
          <a:chExt cx="0" cy="0"/>
        </a:xfrm>
      </p:grpSpPr>
      <p:sp>
        <p:nvSpPr>
          <p:cNvPr id="154" name="Google Shape;154;p17"/>
          <p:cNvSpPr txBox="1">
            <a:spLocks noGrp="1"/>
          </p:cNvSpPr>
          <p:nvPr>
            <p:ph type="title"/>
          </p:nvPr>
        </p:nvSpPr>
        <p:spPr>
          <a:xfrm rot="5400000">
            <a:off x="7756704" y="2165513"/>
            <a:ext cx="5283817" cy="2207601"/>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5" name="Google Shape;155;p17"/>
          <p:cNvSpPr txBox="1">
            <a:spLocks noGrp="1"/>
          </p:cNvSpPr>
          <p:nvPr>
            <p:ph type="body" idx="1"/>
          </p:nvPr>
        </p:nvSpPr>
        <p:spPr>
          <a:xfrm rot="5400000">
            <a:off x="3185803" y="30814"/>
            <a:ext cx="5283817" cy="6477000"/>
          </a:xfrm>
          <a:prstGeom prst="rect">
            <a:avLst/>
          </a:prstGeom>
          <a:noFill/>
          <a:ln>
            <a:noFill/>
          </a:ln>
        </p:spPr>
        <p:txBody>
          <a:bodyPr spcFirstLastPara="1" wrap="square" lIns="91425" tIns="45700" rIns="91425" bIns="45700" anchor="t" anchorCtr="0">
            <a:normAutofit/>
          </a:bodyPr>
          <a:lstStyle>
            <a:lvl1pPr marL="457200" lvl="0" indent="-342900" algn="l">
              <a:spcBef>
                <a:spcPts val="1000"/>
              </a:spcBef>
              <a:spcAft>
                <a:spcPts val="0"/>
              </a:spcAft>
              <a:buSzPts val="1800"/>
              <a:buChar char="🠶"/>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156" name="Google Shape;156;p17"/>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7" name="Google Shape;157;p17"/>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8" name="Google Shape;158;p17"/>
          <p:cNvSpPr/>
          <p:nvPr/>
        </p:nvSpPr>
        <p:spPr>
          <a:xfrm rot="10800000" flipH="1">
            <a:off x="-4189" y="7143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7"/>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45"/>
        <p:cNvGrpSpPr/>
        <p:nvPr/>
      </p:nvGrpSpPr>
      <p:grpSpPr>
        <a:xfrm>
          <a:off x="0" y="0"/>
          <a:ext cx="0" cy="0"/>
          <a:chOff x="0" y="0"/>
          <a:chExt cx="0" cy="0"/>
        </a:xfrm>
      </p:grpSpPr>
      <p:sp>
        <p:nvSpPr>
          <p:cNvPr id="46" name="Google Shape;46;p3"/>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3"/>
          <p:cNvSpPr txBox="1">
            <a:spLocks noGrp="1"/>
          </p:cNvSpPr>
          <p:nvPr>
            <p:ph type="body" idx="1"/>
          </p:nvPr>
        </p:nvSpPr>
        <p:spPr>
          <a:xfrm>
            <a:off x="2589212" y="2133600"/>
            <a:ext cx="8915400" cy="3777622"/>
          </a:xfrm>
          <a:prstGeom prst="rect">
            <a:avLst/>
          </a:prstGeom>
          <a:noFill/>
          <a:ln>
            <a:noFill/>
          </a:ln>
        </p:spPr>
        <p:txBody>
          <a:bodyPr spcFirstLastPara="1" wrap="square" lIns="91425" tIns="45700" rIns="91425" bIns="45700" anchor="t" anchorCtr="0">
            <a:normAutofit/>
          </a:bodyPr>
          <a:lstStyle>
            <a:lvl1pPr marL="457200" lvl="0" indent="-342900" algn="l">
              <a:spcBef>
                <a:spcPts val="1000"/>
              </a:spcBef>
              <a:spcAft>
                <a:spcPts val="0"/>
              </a:spcAft>
              <a:buSzPts val="1800"/>
              <a:buChar char="🠶"/>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48" name="Google Shape;48;p3"/>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3"/>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3"/>
          <p:cNvSpPr/>
          <p:nvPr/>
        </p:nvSpPr>
        <p:spPr>
          <a:xfrm rot="10800000" flipH="1">
            <a:off x="-4189" y="7143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3"/>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re de section" type="secHead">
  <p:cSld name="SECTION_HEADER">
    <p:spTree>
      <p:nvGrpSpPr>
        <p:cNvPr id="1" name="Shape 52"/>
        <p:cNvGrpSpPr/>
        <p:nvPr/>
      </p:nvGrpSpPr>
      <p:grpSpPr>
        <a:xfrm>
          <a:off x="0" y="0"/>
          <a:ext cx="0" cy="0"/>
          <a:chOff x="0" y="0"/>
          <a:chExt cx="0" cy="0"/>
        </a:xfrm>
      </p:grpSpPr>
      <p:sp>
        <p:nvSpPr>
          <p:cNvPr id="53" name="Google Shape;53;p4"/>
          <p:cNvSpPr txBox="1">
            <a:spLocks noGrp="1"/>
          </p:cNvSpPr>
          <p:nvPr>
            <p:ph type="title"/>
          </p:nvPr>
        </p:nvSpPr>
        <p:spPr>
          <a:xfrm>
            <a:off x="2589212" y="2058750"/>
            <a:ext cx="8915399" cy="146880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rgbClr val="262626"/>
              </a:buClr>
              <a:buSzPts val="4000"/>
              <a:buFont typeface="Century Gothic"/>
              <a:buNone/>
              <a:defRPr sz="40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4"/>
          <p:cNvSpPr txBox="1">
            <a:spLocks noGrp="1"/>
          </p:cNvSpPr>
          <p:nvPr>
            <p:ph type="body" idx="1"/>
          </p:nvPr>
        </p:nvSpPr>
        <p:spPr>
          <a:xfrm>
            <a:off x="2589212" y="3530129"/>
            <a:ext cx="8915399" cy="860400"/>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2000"/>
              <a:buNone/>
              <a:defRPr sz="2000">
                <a:solidFill>
                  <a:srgbClr val="595959"/>
                </a:solidFill>
              </a:defRPr>
            </a:lvl1pPr>
            <a:lvl2pPr marL="914400" lvl="1" indent="-228600" algn="l">
              <a:spcBef>
                <a:spcPts val="1000"/>
              </a:spcBef>
              <a:spcAft>
                <a:spcPts val="0"/>
              </a:spcAft>
              <a:buSzPts val="1800"/>
              <a:buNone/>
              <a:defRPr sz="1800">
                <a:solidFill>
                  <a:srgbClr val="888888"/>
                </a:solidFill>
              </a:defRPr>
            </a:lvl2pPr>
            <a:lvl3pPr marL="1371600" lvl="2" indent="-228600" algn="l">
              <a:spcBef>
                <a:spcPts val="1000"/>
              </a:spcBef>
              <a:spcAft>
                <a:spcPts val="0"/>
              </a:spcAft>
              <a:buSzPts val="1600"/>
              <a:buNone/>
              <a:defRPr sz="1600">
                <a:solidFill>
                  <a:srgbClr val="888888"/>
                </a:solidFill>
              </a:defRPr>
            </a:lvl3pPr>
            <a:lvl4pPr marL="1828800" lvl="3" indent="-228600" algn="l">
              <a:spcBef>
                <a:spcPts val="1000"/>
              </a:spcBef>
              <a:spcAft>
                <a:spcPts val="0"/>
              </a:spcAft>
              <a:buSzPts val="1400"/>
              <a:buNone/>
              <a:defRPr sz="1400">
                <a:solidFill>
                  <a:srgbClr val="888888"/>
                </a:solidFill>
              </a:defRPr>
            </a:lvl4pPr>
            <a:lvl5pPr marL="2286000" lvl="4" indent="-228600" algn="l">
              <a:spcBef>
                <a:spcPts val="1000"/>
              </a:spcBef>
              <a:spcAft>
                <a:spcPts val="0"/>
              </a:spcAft>
              <a:buSzPts val="1400"/>
              <a:buNone/>
              <a:defRPr sz="1400">
                <a:solidFill>
                  <a:srgbClr val="888888"/>
                </a:solidFill>
              </a:defRPr>
            </a:lvl5pPr>
            <a:lvl6pPr marL="2743200" lvl="5" indent="-228600" algn="l">
              <a:spcBef>
                <a:spcPts val="1000"/>
              </a:spcBef>
              <a:spcAft>
                <a:spcPts val="0"/>
              </a:spcAft>
              <a:buSzPts val="1400"/>
              <a:buNone/>
              <a:defRPr sz="1400">
                <a:solidFill>
                  <a:srgbClr val="888888"/>
                </a:solidFill>
              </a:defRPr>
            </a:lvl6pPr>
            <a:lvl7pPr marL="3200400" lvl="6" indent="-228600" algn="l">
              <a:spcBef>
                <a:spcPts val="1000"/>
              </a:spcBef>
              <a:spcAft>
                <a:spcPts val="0"/>
              </a:spcAft>
              <a:buSzPts val="1400"/>
              <a:buNone/>
              <a:defRPr sz="1400">
                <a:solidFill>
                  <a:srgbClr val="888888"/>
                </a:solidFill>
              </a:defRPr>
            </a:lvl7pPr>
            <a:lvl8pPr marL="3657600" lvl="7" indent="-228600" algn="l">
              <a:spcBef>
                <a:spcPts val="1000"/>
              </a:spcBef>
              <a:spcAft>
                <a:spcPts val="0"/>
              </a:spcAft>
              <a:buSzPts val="1400"/>
              <a:buNone/>
              <a:defRPr sz="1400">
                <a:solidFill>
                  <a:srgbClr val="888888"/>
                </a:solidFill>
              </a:defRPr>
            </a:lvl8pPr>
            <a:lvl9pPr marL="4114800" lvl="8" indent="-228600" algn="l">
              <a:spcBef>
                <a:spcPts val="1000"/>
              </a:spcBef>
              <a:spcAft>
                <a:spcPts val="0"/>
              </a:spcAft>
              <a:buSzPts val="1400"/>
              <a:buNone/>
              <a:defRPr sz="1400">
                <a:solidFill>
                  <a:srgbClr val="888888"/>
                </a:solidFill>
              </a:defRPr>
            </a:lvl9pPr>
          </a:lstStyle>
          <a:p>
            <a:endParaRPr/>
          </a:p>
        </p:txBody>
      </p:sp>
      <p:sp>
        <p:nvSpPr>
          <p:cNvPr id="55" name="Google Shape;55;p4"/>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4"/>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4"/>
          <p:cNvSpPr/>
          <p:nvPr/>
        </p:nvSpPr>
        <p:spPr>
          <a:xfrm rot="10800000" flipH="1">
            <a:off x="-4189" y="31781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4"/>
          <p:cNvSpPr txBox="1">
            <a:spLocks noGrp="1"/>
          </p:cNvSpPr>
          <p:nvPr>
            <p:ph type="sldNum" idx="12"/>
          </p:nvPr>
        </p:nvSpPr>
        <p:spPr>
          <a:xfrm>
            <a:off x="531812" y="3244139"/>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59"/>
        <p:cNvGrpSpPr/>
        <p:nvPr/>
      </p:nvGrpSpPr>
      <p:grpSpPr>
        <a:xfrm>
          <a:off x="0" y="0"/>
          <a:ext cx="0" cy="0"/>
          <a:chOff x="0" y="0"/>
          <a:chExt cx="0" cy="0"/>
        </a:xfrm>
      </p:grpSpPr>
      <p:sp>
        <p:nvSpPr>
          <p:cNvPr id="60" name="Google Shape;60;p5"/>
          <p:cNvSpPr txBox="1">
            <a:spLocks noGrp="1"/>
          </p:cNvSpPr>
          <p:nvPr>
            <p:ph type="title"/>
          </p:nvPr>
        </p:nvSpPr>
        <p:spPr>
          <a:xfrm>
            <a:off x="2592924" y="624110"/>
            <a:ext cx="8911687" cy="128089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5"/>
          <p:cNvSpPr txBox="1">
            <a:spLocks noGrp="1"/>
          </p:cNvSpPr>
          <p:nvPr>
            <p:ph type="body" idx="1"/>
          </p:nvPr>
        </p:nvSpPr>
        <p:spPr>
          <a:xfrm>
            <a:off x="2589212" y="2133600"/>
            <a:ext cx="4313864" cy="3777622"/>
          </a:xfrm>
          <a:prstGeom prst="rect">
            <a:avLst/>
          </a:prstGeom>
          <a:noFill/>
          <a:ln>
            <a:noFill/>
          </a:ln>
        </p:spPr>
        <p:txBody>
          <a:bodyPr spcFirstLastPara="1" wrap="square" lIns="91425" tIns="45700" rIns="91425" bIns="45700" anchor="t" anchorCtr="0">
            <a:normAutofit/>
          </a:bodyPr>
          <a:lstStyle>
            <a:lvl1pPr marL="457200" lvl="0" indent="-342900" algn="l">
              <a:spcBef>
                <a:spcPts val="1000"/>
              </a:spcBef>
              <a:spcAft>
                <a:spcPts val="0"/>
              </a:spcAft>
              <a:buSzPts val="1800"/>
              <a:buChar char="🠶"/>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62" name="Google Shape;62;p5"/>
          <p:cNvSpPr txBox="1">
            <a:spLocks noGrp="1"/>
          </p:cNvSpPr>
          <p:nvPr>
            <p:ph type="body" idx="2"/>
          </p:nvPr>
        </p:nvSpPr>
        <p:spPr>
          <a:xfrm>
            <a:off x="7190747" y="2126222"/>
            <a:ext cx="4313864" cy="3777622"/>
          </a:xfrm>
          <a:prstGeom prst="rect">
            <a:avLst/>
          </a:prstGeom>
          <a:noFill/>
          <a:ln>
            <a:noFill/>
          </a:ln>
        </p:spPr>
        <p:txBody>
          <a:bodyPr spcFirstLastPara="1" wrap="square" lIns="91425" tIns="45700" rIns="91425" bIns="45700" anchor="t" anchorCtr="0">
            <a:normAutofit/>
          </a:bodyPr>
          <a:lstStyle>
            <a:lvl1pPr marL="457200" lvl="0" indent="-342900" algn="l">
              <a:spcBef>
                <a:spcPts val="1000"/>
              </a:spcBef>
              <a:spcAft>
                <a:spcPts val="0"/>
              </a:spcAft>
              <a:buSzPts val="1800"/>
              <a:buChar char="🠶"/>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63" name="Google Shape;63;p5"/>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5"/>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5"/>
          <p:cNvSpPr/>
          <p:nvPr/>
        </p:nvSpPr>
        <p:spPr>
          <a:xfrm rot="10800000" flipH="1">
            <a:off x="-4189" y="7143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5"/>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aison" type="twoTxTwoObj">
  <p:cSld name="TWO_OBJECTS_WITH_TEXT">
    <p:spTree>
      <p:nvGrpSpPr>
        <p:cNvPr id="1" name="Shape 67"/>
        <p:cNvGrpSpPr/>
        <p:nvPr/>
      </p:nvGrpSpPr>
      <p:grpSpPr>
        <a:xfrm>
          <a:off x="0" y="0"/>
          <a:ext cx="0" cy="0"/>
          <a:chOff x="0" y="0"/>
          <a:chExt cx="0" cy="0"/>
        </a:xfrm>
      </p:grpSpPr>
      <p:sp>
        <p:nvSpPr>
          <p:cNvPr id="68" name="Google Shape;68;p6"/>
          <p:cNvSpPr txBox="1">
            <a:spLocks noGrp="1"/>
          </p:cNvSpPr>
          <p:nvPr>
            <p:ph type="title"/>
          </p:nvPr>
        </p:nvSpPr>
        <p:spPr>
          <a:xfrm>
            <a:off x="2592924" y="624110"/>
            <a:ext cx="8911687" cy="128089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6"/>
          <p:cNvSpPr txBox="1">
            <a:spLocks noGrp="1"/>
          </p:cNvSpPr>
          <p:nvPr>
            <p:ph type="body" idx="1"/>
          </p:nvPr>
        </p:nvSpPr>
        <p:spPr>
          <a:xfrm>
            <a:off x="2939373" y="1972703"/>
            <a:ext cx="3992732" cy="576262"/>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2400"/>
              <a:buNone/>
              <a:defRPr sz="2400" b="0"/>
            </a:lvl1pPr>
            <a:lvl2pPr marL="914400" lvl="1" indent="-228600" algn="l">
              <a:spcBef>
                <a:spcPts val="1000"/>
              </a:spcBef>
              <a:spcAft>
                <a:spcPts val="0"/>
              </a:spcAft>
              <a:buSzPts val="2000"/>
              <a:buNone/>
              <a:defRPr sz="2000" b="1"/>
            </a:lvl2pPr>
            <a:lvl3pPr marL="1371600" lvl="2" indent="-228600" algn="l">
              <a:spcBef>
                <a:spcPts val="1000"/>
              </a:spcBef>
              <a:spcAft>
                <a:spcPts val="0"/>
              </a:spcAft>
              <a:buSzPts val="1800"/>
              <a:buNone/>
              <a:defRPr sz="1800" b="1"/>
            </a:lvl3pPr>
            <a:lvl4pPr marL="1828800" lvl="3" indent="-228600" algn="l">
              <a:spcBef>
                <a:spcPts val="1000"/>
              </a:spcBef>
              <a:spcAft>
                <a:spcPts val="0"/>
              </a:spcAft>
              <a:buSzPts val="1600"/>
              <a:buNone/>
              <a:defRPr sz="1600" b="1"/>
            </a:lvl4pPr>
            <a:lvl5pPr marL="2286000" lvl="4" indent="-228600" algn="l">
              <a:spcBef>
                <a:spcPts val="1000"/>
              </a:spcBef>
              <a:spcAft>
                <a:spcPts val="0"/>
              </a:spcAft>
              <a:buSzPts val="1600"/>
              <a:buNone/>
              <a:defRPr sz="1600" b="1"/>
            </a:lvl5pPr>
            <a:lvl6pPr marL="2743200" lvl="5" indent="-228600" algn="l">
              <a:spcBef>
                <a:spcPts val="1000"/>
              </a:spcBef>
              <a:spcAft>
                <a:spcPts val="0"/>
              </a:spcAft>
              <a:buSzPts val="1600"/>
              <a:buNone/>
              <a:defRPr sz="1600" b="1"/>
            </a:lvl6pPr>
            <a:lvl7pPr marL="3200400" lvl="6" indent="-228600" algn="l">
              <a:spcBef>
                <a:spcPts val="1000"/>
              </a:spcBef>
              <a:spcAft>
                <a:spcPts val="0"/>
              </a:spcAft>
              <a:buSzPts val="1600"/>
              <a:buNone/>
              <a:defRPr sz="1600" b="1"/>
            </a:lvl7pPr>
            <a:lvl8pPr marL="3657600" lvl="7" indent="-228600" algn="l">
              <a:spcBef>
                <a:spcPts val="1000"/>
              </a:spcBef>
              <a:spcAft>
                <a:spcPts val="0"/>
              </a:spcAft>
              <a:buSzPts val="1600"/>
              <a:buNone/>
              <a:defRPr sz="1600" b="1"/>
            </a:lvl8pPr>
            <a:lvl9pPr marL="4114800" lvl="8" indent="-228600" algn="l">
              <a:spcBef>
                <a:spcPts val="1000"/>
              </a:spcBef>
              <a:spcAft>
                <a:spcPts val="0"/>
              </a:spcAft>
              <a:buSzPts val="1600"/>
              <a:buNone/>
              <a:defRPr sz="1600" b="1"/>
            </a:lvl9pPr>
          </a:lstStyle>
          <a:p>
            <a:endParaRPr/>
          </a:p>
        </p:txBody>
      </p:sp>
      <p:sp>
        <p:nvSpPr>
          <p:cNvPr id="70" name="Google Shape;70;p6"/>
          <p:cNvSpPr txBox="1">
            <a:spLocks noGrp="1"/>
          </p:cNvSpPr>
          <p:nvPr>
            <p:ph type="body" idx="2"/>
          </p:nvPr>
        </p:nvSpPr>
        <p:spPr>
          <a:xfrm>
            <a:off x="2589212" y="2548966"/>
            <a:ext cx="4342893" cy="3354060"/>
          </a:xfrm>
          <a:prstGeom prst="rect">
            <a:avLst/>
          </a:prstGeom>
          <a:noFill/>
          <a:ln>
            <a:noFill/>
          </a:ln>
        </p:spPr>
        <p:txBody>
          <a:bodyPr spcFirstLastPara="1" wrap="square" lIns="91425" tIns="45700" rIns="91425" bIns="45700" anchor="t" anchorCtr="0">
            <a:normAutofit/>
          </a:bodyPr>
          <a:lstStyle>
            <a:lvl1pPr marL="457200" lvl="0" indent="-342900" algn="l">
              <a:spcBef>
                <a:spcPts val="1000"/>
              </a:spcBef>
              <a:spcAft>
                <a:spcPts val="0"/>
              </a:spcAft>
              <a:buSzPts val="1800"/>
              <a:buChar char="🠶"/>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71" name="Google Shape;71;p6"/>
          <p:cNvSpPr txBox="1">
            <a:spLocks noGrp="1"/>
          </p:cNvSpPr>
          <p:nvPr>
            <p:ph type="body" idx="3"/>
          </p:nvPr>
        </p:nvSpPr>
        <p:spPr>
          <a:xfrm>
            <a:off x="7506629" y="1969475"/>
            <a:ext cx="3999001" cy="576262"/>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2400"/>
              <a:buNone/>
              <a:defRPr sz="2400" b="0"/>
            </a:lvl1pPr>
            <a:lvl2pPr marL="914400" lvl="1" indent="-228600" algn="l">
              <a:spcBef>
                <a:spcPts val="1000"/>
              </a:spcBef>
              <a:spcAft>
                <a:spcPts val="0"/>
              </a:spcAft>
              <a:buSzPts val="2000"/>
              <a:buNone/>
              <a:defRPr sz="2000" b="1"/>
            </a:lvl2pPr>
            <a:lvl3pPr marL="1371600" lvl="2" indent="-228600" algn="l">
              <a:spcBef>
                <a:spcPts val="1000"/>
              </a:spcBef>
              <a:spcAft>
                <a:spcPts val="0"/>
              </a:spcAft>
              <a:buSzPts val="1800"/>
              <a:buNone/>
              <a:defRPr sz="1800" b="1"/>
            </a:lvl3pPr>
            <a:lvl4pPr marL="1828800" lvl="3" indent="-228600" algn="l">
              <a:spcBef>
                <a:spcPts val="1000"/>
              </a:spcBef>
              <a:spcAft>
                <a:spcPts val="0"/>
              </a:spcAft>
              <a:buSzPts val="1600"/>
              <a:buNone/>
              <a:defRPr sz="1600" b="1"/>
            </a:lvl4pPr>
            <a:lvl5pPr marL="2286000" lvl="4" indent="-228600" algn="l">
              <a:spcBef>
                <a:spcPts val="1000"/>
              </a:spcBef>
              <a:spcAft>
                <a:spcPts val="0"/>
              </a:spcAft>
              <a:buSzPts val="1600"/>
              <a:buNone/>
              <a:defRPr sz="1600" b="1"/>
            </a:lvl5pPr>
            <a:lvl6pPr marL="2743200" lvl="5" indent="-228600" algn="l">
              <a:spcBef>
                <a:spcPts val="1000"/>
              </a:spcBef>
              <a:spcAft>
                <a:spcPts val="0"/>
              </a:spcAft>
              <a:buSzPts val="1600"/>
              <a:buNone/>
              <a:defRPr sz="1600" b="1"/>
            </a:lvl6pPr>
            <a:lvl7pPr marL="3200400" lvl="6" indent="-228600" algn="l">
              <a:spcBef>
                <a:spcPts val="1000"/>
              </a:spcBef>
              <a:spcAft>
                <a:spcPts val="0"/>
              </a:spcAft>
              <a:buSzPts val="1600"/>
              <a:buNone/>
              <a:defRPr sz="1600" b="1"/>
            </a:lvl7pPr>
            <a:lvl8pPr marL="3657600" lvl="7" indent="-228600" algn="l">
              <a:spcBef>
                <a:spcPts val="1000"/>
              </a:spcBef>
              <a:spcAft>
                <a:spcPts val="0"/>
              </a:spcAft>
              <a:buSzPts val="1600"/>
              <a:buNone/>
              <a:defRPr sz="1600" b="1"/>
            </a:lvl8pPr>
            <a:lvl9pPr marL="4114800" lvl="8" indent="-228600" algn="l">
              <a:spcBef>
                <a:spcPts val="1000"/>
              </a:spcBef>
              <a:spcAft>
                <a:spcPts val="0"/>
              </a:spcAft>
              <a:buSzPts val="1600"/>
              <a:buNone/>
              <a:defRPr sz="1600" b="1"/>
            </a:lvl9pPr>
          </a:lstStyle>
          <a:p>
            <a:endParaRPr/>
          </a:p>
        </p:txBody>
      </p:sp>
      <p:sp>
        <p:nvSpPr>
          <p:cNvPr id="72" name="Google Shape;72;p6"/>
          <p:cNvSpPr txBox="1">
            <a:spLocks noGrp="1"/>
          </p:cNvSpPr>
          <p:nvPr>
            <p:ph type="body" idx="4"/>
          </p:nvPr>
        </p:nvSpPr>
        <p:spPr>
          <a:xfrm>
            <a:off x="7166957" y="2545738"/>
            <a:ext cx="4338674" cy="3354060"/>
          </a:xfrm>
          <a:prstGeom prst="rect">
            <a:avLst/>
          </a:prstGeom>
          <a:noFill/>
          <a:ln>
            <a:noFill/>
          </a:ln>
        </p:spPr>
        <p:txBody>
          <a:bodyPr spcFirstLastPara="1" wrap="square" lIns="91425" tIns="45700" rIns="91425" bIns="45700" anchor="t" anchorCtr="0">
            <a:normAutofit/>
          </a:bodyPr>
          <a:lstStyle>
            <a:lvl1pPr marL="457200" lvl="0" indent="-342900" algn="l">
              <a:spcBef>
                <a:spcPts val="1000"/>
              </a:spcBef>
              <a:spcAft>
                <a:spcPts val="0"/>
              </a:spcAft>
              <a:buSzPts val="1800"/>
              <a:buChar char="🠶"/>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73" name="Google Shape;73;p6"/>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6"/>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5" name="Google Shape;75;p6"/>
          <p:cNvSpPr/>
          <p:nvPr/>
        </p:nvSpPr>
        <p:spPr>
          <a:xfrm rot="10800000" flipH="1">
            <a:off x="-4189" y="7143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6"/>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re seul" type="titleOnly">
  <p:cSld name="TITLE_ONLY">
    <p:spTree>
      <p:nvGrpSpPr>
        <p:cNvPr id="1" name="Shape 77"/>
        <p:cNvGrpSpPr/>
        <p:nvPr/>
      </p:nvGrpSpPr>
      <p:grpSpPr>
        <a:xfrm>
          <a:off x="0" y="0"/>
          <a:ext cx="0" cy="0"/>
          <a:chOff x="0" y="0"/>
          <a:chExt cx="0" cy="0"/>
        </a:xfrm>
      </p:grpSpPr>
      <p:sp>
        <p:nvSpPr>
          <p:cNvPr id="78" name="Google Shape;78;p7"/>
          <p:cNvSpPr txBox="1">
            <a:spLocks noGrp="1"/>
          </p:cNvSpPr>
          <p:nvPr>
            <p:ph type="title"/>
          </p:nvPr>
        </p:nvSpPr>
        <p:spPr>
          <a:xfrm>
            <a:off x="2592924" y="624110"/>
            <a:ext cx="8911687" cy="128089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7"/>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7"/>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7"/>
          <p:cNvSpPr/>
          <p:nvPr/>
        </p:nvSpPr>
        <p:spPr>
          <a:xfrm rot="10800000" flipH="1">
            <a:off x="-4189" y="7143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7"/>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type="blank">
  <p:cSld name="BLANK">
    <p:spTree>
      <p:nvGrpSpPr>
        <p:cNvPr id="1" name="Shape 83"/>
        <p:cNvGrpSpPr/>
        <p:nvPr/>
      </p:nvGrpSpPr>
      <p:grpSpPr>
        <a:xfrm>
          <a:off x="0" y="0"/>
          <a:ext cx="0" cy="0"/>
          <a:chOff x="0" y="0"/>
          <a:chExt cx="0" cy="0"/>
        </a:xfrm>
      </p:grpSpPr>
      <p:sp>
        <p:nvSpPr>
          <p:cNvPr id="84" name="Google Shape;84;p8"/>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8"/>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8"/>
          <p:cNvSpPr/>
          <p:nvPr/>
        </p:nvSpPr>
        <p:spPr>
          <a:xfrm rot="10800000" flipH="1">
            <a:off x="-4189" y="7143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8"/>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u avec légende" type="objTx">
  <p:cSld name="OBJECT_WITH_CAPTION_TEXT">
    <p:spTree>
      <p:nvGrpSpPr>
        <p:cNvPr id="1" name="Shape 88"/>
        <p:cNvGrpSpPr/>
        <p:nvPr/>
      </p:nvGrpSpPr>
      <p:grpSpPr>
        <a:xfrm>
          <a:off x="0" y="0"/>
          <a:ext cx="0" cy="0"/>
          <a:chOff x="0" y="0"/>
          <a:chExt cx="0" cy="0"/>
        </a:xfrm>
      </p:grpSpPr>
      <p:sp>
        <p:nvSpPr>
          <p:cNvPr id="89" name="Google Shape;89;p9"/>
          <p:cNvSpPr txBox="1">
            <a:spLocks noGrp="1"/>
          </p:cNvSpPr>
          <p:nvPr>
            <p:ph type="title"/>
          </p:nvPr>
        </p:nvSpPr>
        <p:spPr>
          <a:xfrm>
            <a:off x="2589212" y="446088"/>
            <a:ext cx="3505199" cy="976312"/>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rgbClr val="262626"/>
              </a:buClr>
              <a:buSzPts val="2000"/>
              <a:buFont typeface="Century Gothic"/>
              <a:buNone/>
              <a:defRPr sz="20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9"/>
          <p:cNvSpPr txBox="1">
            <a:spLocks noGrp="1"/>
          </p:cNvSpPr>
          <p:nvPr>
            <p:ph type="body" idx="1"/>
          </p:nvPr>
        </p:nvSpPr>
        <p:spPr>
          <a:xfrm>
            <a:off x="6323012" y="446088"/>
            <a:ext cx="5181600" cy="5414963"/>
          </a:xfrm>
          <a:prstGeom prst="rect">
            <a:avLst/>
          </a:prstGeom>
          <a:noFill/>
          <a:ln>
            <a:noFill/>
          </a:ln>
        </p:spPr>
        <p:txBody>
          <a:bodyPr spcFirstLastPara="1" wrap="square" lIns="91425" tIns="45700" rIns="91425" bIns="45700" anchor="ctr" anchorCtr="0">
            <a:normAutofit/>
          </a:bodyPr>
          <a:lstStyle>
            <a:lvl1pPr marL="457200" lvl="0" indent="-342900" algn="l">
              <a:spcBef>
                <a:spcPts val="1000"/>
              </a:spcBef>
              <a:spcAft>
                <a:spcPts val="0"/>
              </a:spcAft>
              <a:buSzPts val="1800"/>
              <a:buChar char="🠶"/>
              <a:defRPr/>
            </a:lvl1pPr>
            <a:lvl2pPr marL="914400" lvl="1" indent="-342900" algn="l">
              <a:spcBef>
                <a:spcPts val="1000"/>
              </a:spcBef>
              <a:spcAft>
                <a:spcPts val="0"/>
              </a:spcAft>
              <a:buSzPts val="1800"/>
              <a:buChar char="🠶"/>
              <a:defRPr/>
            </a:lvl2pPr>
            <a:lvl3pPr marL="1371600" lvl="2" indent="-342900" algn="l">
              <a:spcBef>
                <a:spcPts val="1000"/>
              </a:spcBef>
              <a:spcAft>
                <a:spcPts val="0"/>
              </a:spcAft>
              <a:buSzPts val="1800"/>
              <a:buChar char="🠶"/>
              <a:defRPr/>
            </a:lvl3pPr>
            <a:lvl4pPr marL="1828800" lvl="3" indent="-342900" algn="l">
              <a:spcBef>
                <a:spcPts val="1000"/>
              </a:spcBef>
              <a:spcAft>
                <a:spcPts val="0"/>
              </a:spcAft>
              <a:buSzPts val="1800"/>
              <a:buChar char="🠶"/>
              <a:defRPr/>
            </a:lvl4pPr>
            <a:lvl5pPr marL="2286000" lvl="4" indent="-342900" algn="l">
              <a:spcBef>
                <a:spcPts val="1000"/>
              </a:spcBef>
              <a:spcAft>
                <a:spcPts val="0"/>
              </a:spcAft>
              <a:buSzPts val="1800"/>
              <a:buChar char="🠶"/>
              <a:defRPr/>
            </a:lvl5pPr>
            <a:lvl6pPr marL="2743200" lvl="5" indent="-342900" algn="l">
              <a:spcBef>
                <a:spcPts val="1000"/>
              </a:spcBef>
              <a:spcAft>
                <a:spcPts val="0"/>
              </a:spcAft>
              <a:buSzPts val="1800"/>
              <a:buChar char="🠶"/>
              <a:defRPr/>
            </a:lvl6pPr>
            <a:lvl7pPr marL="3200400" lvl="6" indent="-342900" algn="l">
              <a:spcBef>
                <a:spcPts val="1000"/>
              </a:spcBef>
              <a:spcAft>
                <a:spcPts val="0"/>
              </a:spcAft>
              <a:buSzPts val="1800"/>
              <a:buChar char="🠶"/>
              <a:defRPr/>
            </a:lvl7pPr>
            <a:lvl8pPr marL="3657600" lvl="7" indent="-342900" algn="l">
              <a:spcBef>
                <a:spcPts val="1000"/>
              </a:spcBef>
              <a:spcAft>
                <a:spcPts val="0"/>
              </a:spcAft>
              <a:buSzPts val="1800"/>
              <a:buChar char="🠶"/>
              <a:defRPr/>
            </a:lvl8pPr>
            <a:lvl9pPr marL="4114800" lvl="8" indent="-342900" algn="l">
              <a:spcBef>
                <a:spcPts val="1000"/>
              </a:spcBef>
              <a:spcAft>
                <a:spcPts val="0"/>
              </a:spcAft>
              <a:buSzPts val="1800"/>
              <a:buChar char="🠶"/>
              <a:defRPr/>
            </a:lvl9pPr>
          </a:lstStyle>
          <a:p>
            <a:endParaRPr/>
          </a:p>
        </p:txBody>
      </p:sp>
      <p:sp>
        <p:nvSpPr>
          <p:cNvPr id="91" name="Google Shape;91;p9"/>
          <p:cNvSpPr txBox="1">
            <a:spLocks noGrp="1"/>
          </p:cNvSpPr>
          <p:nvPr>
            <p:ph type="body" idx="2"/>
          </p:nvPr>
        </p:nvSpPr>
        <p:spPr>
          <a:xfrm>
            <a:off x="2589212" y="1598613"/>
            <a:ext cx="3505199" cy="4262436"/>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400"/>
              <a:buNone/>
              <a:defRPr sz="1400"/>
            </a:lvl1pPr>
            <a:lvl2pPr marL="914400" lvl="1" indent="-228600" algn="l">
              <a:spcBef>
                <a:spcPts val="1000"/>
              </a:spcBef>
              <a:spcAft>
                <a:spcPts val="0"/>
              </a:spcAft>
              <a:buSzPts val="1200"/>
              <a:buNone/>
              <a:defRPr sz="1200"/>
            </a:lvl2pPr>
            <a:lvl3pPr marL="1371600" lvl="2" indent="-228600" algn="l">
              <a:spcBef>
                <a:spcPts val="1000"/>
              </a:spcBef>
              <a:spcAft>
                <a:spcPts val="0"/>
              </a:spcAft>
              <a:buSzPts val="1000"/>
              <a:buNone/>
              <a:defRPr sz="1000"/>
            </a:lvl3pPr>
            <a:lvl4pPr marL="1828800" lvl="3" indent="-228600" algn="l">
              <a:spcBef>
                <a:spcPts val="1000"/>
              </a:spcBef>
              <a:spcAft>
                <a:spcPts val="0"/>
              </a:spcAft>
              <a:buSzPts val="900"/>
              <a:buNone/>
              <a:defRPr sz="900"/>
            </a:lvl4pPr>
            <a:lvl5pPr marL="2286000" lvl="4" indent="-228600" algn="l">
              <a:spcBef>
                <a:spcPts val="1000"/>
              </a:spcBef>
              <a:spcAft>
                <a:spcPts val="0"/>
              </a:spcAft>
              <a:buSzPts val="900"/>
              <a:buNone/>
              <a:defRPr sz="900"/>
            </a:lvl5pPr>
            <a:lvl6pPr marL="2743200" lvl="5" indent="-228600" algn="l">
              <a:spcBef>
                <a:spcPts val="1000"/>
              </a:spcBef>
              <a:spcAft>
                <a:spcPts val="0"/>
              </a:spcAft>
              <a:buSzPts val="900"/>
              <a:buNone/>
              <a:defRPr sz="900"/>
            </a:lvl6pPr>
            <a:lvl7pPr marL="3200400" lvl="6" indent="-228600" algn="l">
              <a:spcBef>
                <a:spcPts val="1000"/>
              </a:spcBef>
              <a:spcAft>
                <a:spcPts val="0"/>
              </a:spcAft>
              <a:buSzPts val="900"/>
              <a:buNone/>
              <a:defRPr sz="900"/>
            </a:lvl7pPr>
            <a:lvl8pPr marL="3657600" lvl="7" indent="-228600" algn="l">
              <a:spcBef>
                <a:spcPts val="1000"/>
              </a:spcBef>
              <a:spcAft>
                <a:spcPts val="0"/>
              </a:spcAft>
              <a:buSzPts val="900"/>
              <a:buNone/>
              <a:defRPr sz="900"/>
            </a:lvl8pPr>
            <a:lvl9pPr marL="4114800" lvl="8" indent="-228600" algn="l">
              <a:spcBef>
                <a:spcPts val="1000"/>
              </a:spcBef>
              <a:spcAft>
                <a:spcPts val="0"/>
              </a:spcAft>
              <a:buSzPts val="900"/>
              <a:buNone/>
              <a:defRPr sz="900"/>
            </a:lvl9pPr>
          </a:lstStyle>
          <a:p>
            <a:endParaRPr/>
          </a:p>
        </p:txBody>
      </p:sp>
      <p:sp>
        <p:nvSpPr>
          <p:cNvPr id="92" name="Google Shape;92;p9"/>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9"/>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4" name="Google Shape;94;p9"/>
          <p:cNvSpPr/>
          <p:nvPr/>
        </p:nvSpPr>
        <p:spPr>
          <a:xfrm rot="10800000" flipH="1">
            <a:off x="-4189" y="71437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9"/>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age avec légende" type="picTx">
  <p:cSld name="PICTURE_WITH_CAPTION_TEXT">
    <p:spTree>
      <p:nvGrpSpPr>
        <p:cNvPr id="1" name="Shape 96"/>
        <p:cNvGrpSpPr/>
        <p:nvPr/>
      </p:nvGrpSpPr>
      <p:grpSpPr>
        <a:xfrm>
          <a:off x="0" y="0"/>
          <a:ext cx="0" cy="0"/>
          <a:chOff x="0" y="0"/>
          <a:chExt cx="0" cy="0"/>
        </a:xfrm>
      </p:grpSpPr>
      <p:sp>
        <p:nvSpPr>
          <p:cNvPr id="97" name="Google Shape;97;p10"/>
          <p:cNvSpPr txBox="1">
            <a:spLocks noGrp="1"/>
          </p:cNvSpPr>
          <p:nvPr>
            <p:ph type="title"/>
          </p:nvPr>
        </p:nvSpPr>
        <p:spPr>
          <a:xfrm>
            <a:off x="2589213" y="4800600"/>
            <a:ext cx="8915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rgbClr val="262626"/>
              </a:buClr>
              <a:buSzPts val="2400"/>
              <a:buFont typeface="Century Gothic"/>
              <a:buNone/>
              <a:defRPr sz="24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8" name="Google Shape;98;p10"/>
          <p:cNvSpPr>
            <a:spLocks noGrp="1"/>
          </p:cNvSpPr>
          <p:nvPr>
            <p:ph type="pic" idx="2"/>
          </p:nvPr>
        </p:nvSpPr>
        <p:spPr>
          <a:xfrm>
            <a:off x="2589212" y="634965"/>
            <a:ext cx="8915400" cy="3854970"/>
          </a:xfrm>
          <a:prstGeom prst="rect">
            <a:avLst/>
          </a:prstGeom>
          <a:noFill/>
          <a:ln>
            <a:noFill/>
          </a:ln>
        </p:spPr>
      </p:sp>
      <p:sp>
        <p:nvSpPr>
          <p:cNvPr id="99" name="Google Shape;99;p10"/>
          <p:cNvSpPr txBox="1">
            <a:spLocks noGrp="1"/>
          </p:cNvSpPr>
          <p:nvPr>
            <p:ph type="body" idx="1"/>
          </p:nvPr>
        </p:nvSpPr>
        <p:spPr>
          <a:xfrm>
            <a:off x="2589213" y="5367338"/>
            <a:ext cx="8915400" cy="493712"/>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200"/>
              <a:buNone/>
              <a:defRPr sz="1200"/>
            </a:lvl1pPr>
            <a:lvl2pPr marL="914400" lvl="1" indent="-228600" algn="l">
              <a:spcBef>
                <a:spcPts val="1000"/>
              </a:spcBef>
              <a:spcAft>
                <a:spcPts val="0"/>
              </a:spcAft>
              <a:buSzPts val="1200"/>
              <a:buNone/>
              <a:defRPr sz="1200"/>
            </a:lvl2pPr>
            <a:lvl3pPr marL="1371600" lvl="2" indent="-228600" algn="l">
              <a:spcBef>
                <a:spcPts val="1000"/>
              </a:spcBef>
              <a:spcAft>
                <a:spcPts val="0"/>
              </a:spcAft>
              <a:buSzPts val="1000"/>
              <a:buNone/>
              <a:defRPr sz="1000"/>
            </a:lvl3pPr>
            <a:lvl4pPr marL="1828800" lvl="3" indent="-228600" algn="l">
              <a:spcBef>
                <a:spcPts val="1000"/>
              </a:spcBef>
              <a:spcAft>
                <a:spcPts val="0"/>
              </a:spcAft>
              <a:buSzPts val="900"/>
              <a:buNone/>
              <a:defRPr sz="900"/>
            </a:lvl4pPr>
            <a:lvl5pPr marL="2286000" lvl="4" indent="-228600" algn="l">
              <a:spcBef>
                <a:spcPts val="1000"/>
              </a:spcBef>
              <a:spcAft>
                <a:spcPts val="0"/>
              </a:spcAft>
              <a:buSzPts val="900"/>
              <a:buNone/>
              <a:defRPr sz="900"/>
            </a:lvl5pPr>
            <a:lvl6pPr marL="2743200" lvl="5" indent="-228600" algn="l">
              <a:spcBef>
                <a:spcPts val="1000"/>
              </a:spcBef>
              <a:spcAft>
                <a:spcPts val="0"/>
              </a:spcAft>
              <a:buSzPts val="900"/>
              <a:buNone/>
              <a:defRPr sz="900"/>
            </a:lvl6pPr>
            <a:lvl7pPr marL="3200400" lvl="6" indent="-228600" algn="l">
              <a:spcBef>
                <a:spcPts val="1000"/>
              </a:spcBef>
              <a:spcAft>
                <a:spcPts val="0"/>
              </a:spcAft>
              <a:buSzPts val="900"/>
              <a:buNone/>
              <a:defRPr sz="900"/>
            </a:lvl7pPr>
            <a:lvl8pPr marL="3657600" lvl="7" indent="-228600" algn="l">
              <a:spcBef>
                <a:spcPts val="1000"/>
              </a:spcBef>
              <a:spcAft>
                <a:spcPts val="0"/>
              </a:spcAft>
              <a:buSzPts val="900"/>
              <a:buNone/>
              <a:defRPr sz="900"/>
            </a:lvl8pPr>
            <a:lvl9pPr marL="4114800" lvl="8" indent="-228600" algn="l">
              <a:spcBef>
                <a:spcPts val="1000"/>
              </a:spcBef>
              <a:spcAft>
                <a:spcPts val="0"/>
              </a:spcAft>
              <a:buSzPts val="900"/>
              <a:buNone/>
              <a:defRPr sz="900"/>
            </a:lvl9pPr>
          </a:lstStyle>
          <a:p>
            <a:endParaRPr/>
          </a:p>
        </p:txBody>
      </p:sp>
      <p:sp>
        <p:nvSpPr>
          <p:cNvPr id="100" name="Google Shape;100;p10"/>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1" name="Google Shape;101;p10"/>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2" name="Google Shape;102;p10"/>
          <p:cNvSpPr/>
          <p:nvPr/>
        </p:nvSpPr>
        <p:spPr>
          <a:xfrm rot="10800000" flipH="1">
            <a:off x="-4189" y="4911725"/>
            <a:ext cx="1588527" cy="507297"/>
          </a:xfrm>
          <a:custGeom>
            <a:avLst/>
            <a:gdLst/>
            <a:ahLst/>
            <a:cxnLst/>
            <a:rect l="l" t="t" r="r" b="b"/>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0"/>
          <p:cNvSpPr txBox="1">
            <a:spLocks noGrp="1"/>
          </p:cNvSpPr>
          <p:nvPr>
            <p:ph type="sldNum" idx="12"/>
          </p:nvPr>
        </p:nvSpPr>
        <p:spPr>
          <a:xfrm>
            <a:off x="531812" y="4983087"/>
            <a:ext cx="77976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DE6C3"/>
            </a:gs>
          </a:gsLst>
          <a:path path="circle">
            <a:fillToRect r="100000" b="100000"/>
          </a:path>
          <a:tileRect l="-100000" t="-100000"/>
        </a:gradFill>
        <a:effectLst/>
      </p:bgPr>
    </p:bg>
    <p:spTree>
      <p:nvGrpSpPr>
        <p:cNvPr id="1" name="Shape 5"/>
        <p:cNvGrpSpPr/>
        <p:nvPr/>
      </p:nvGrpSpPr>
      <p:grpSpPr>
        <a:xfrm>
          <a:off x="0" y="0"/>
          <a:ext cx="0" cy="0"/>
          <a:chOff x="0" y="0"/>
          <a:chExt cx="0" cy="0"/>
        </a:xfrm>
      </p:grpSpPr>
      <p:grpSp>
        <p:nvGrpSpPr>
          <p:cNvPr id="6" name="Google Shape;6;p1"/>
          <p:cNvGrpSpPr/>
          <p:nvPr/>
        </p:nvGrpSpPr>
        <p:grpSpPr>
          <a:xfrm>
            <a:off x="1" y="228600"/>
            <a:ext cx="2851516" cy="6638628"/>
            <a:chOff x="2487613" y="285750"/>
            <a:chExt cx="2428875" cy="5654676"/>
          </a:xfrm>
        </p:grpSpPr>
        <p:sp>
          <p:nvSpPr>
            <p:cNvPr id="7" name="Google Shape;7;p1"/>
            <p:cNvSpPr/>
            <p:nvPr/>
          </p:nvSpPr>
          <p:spPr>
            <a:xfrm>
              <a:off x="2487613" y="2284413"/>
              <a:ext cx="85725" cy="533400"/>
            </a:xfrm>
            <a:custGeom>
              <a:avLst/>
              <a:gdLst/>
              <a:ahLst/>
              <a:cxnLst/>
              <a:rect l="l" t="t" r="r" b="b"/>
              <a:pathLst>
                <a:path w="22" h="136" extrusionOk="0">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8;p1"/>
            <p:cNvSpPr/>
            <p:nvPr/>
          </p:nvSpPr>
          <p:spPr>
            <a:xfrm>
              <a:off x="2597151" y="2779713"/>
              <a:ext cx="550863" cy="1978025"/>
            </a:xfrm>
            <a:custGeom>
              <a:avLst/>
              <a:gdLst/>
              <a:ahLst/>
              <a:cxnLst/>
              <a:rect l="l" t="t" r="r" b="b"/>
              <a:pathLst>
                <a:path w="140" h="504" extrusionOk="0">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9;p1"/>
            <p:cNvSpPr/>
            <p:nvPr/>
          </p:nvSpPr>
          <p:spPr>
            <a:xfrm>
              <a:off x="3175001" y="4730750"/>
              <a:ext cx="519113" cy="1209675"/>
            </a:xfrm>
            <a:custGeom>
              <a:avLst/>
              <a:gdLst/>
              <a:ahLst/>
              <a:cxnLst/>
              <a:rect l="l" t="t" r="r" b="b"/>
              <a:pathLst>
                <a:path w="132" h="308" extrusionOk="0">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1"/>
            <p:cNvSpPr/>
            <p:nvPr/>
          </p:nvSpPr>
          <p:spPr>
            <a:xfrm>
              <a:off x="3305176" y="5630863"/>
              <a:ext cx="146050" cy="309563"/>
            </a:xfrm>
            <a:custGeom>
              <a:avLst/>
              <a:gdLst/>
              <a:ahLst/>
              <a:cxnLst/>
              <a:rect l="l" t="t" r="r" b="b"/>
              <a:pathLst>
                <a:path w="37" h="79" extrusionOk="0">
                  <a:moveTo>
                    <a:pt x="28" y="79"/>
                  </a:moveTo>
                  <a:cubicBezTo>
                    <a:pt x="37" y="79"/>
                    <a:pt x="37" y="79"/>
                    <a:pt x="37" y="79"/>
                  </a:cubicBezTo>
                  <a:cubicBezTo>
                    <a:pt x="24" y="53"/>
                    <a:pt x="12" y="27"/>
                    <a:pt x="0" y="0"/>
                  </a:cubicBezTo>
                  <a:cubicBezTo>
                    <a:pt x="8" y="27"/>
                    <a:pt x="17" y="53"/>
                    <a:pt x="28" y="79"/>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1"/>
            <p:cNvSpPr/>
            <p:nvPr/>
          </p:nvSpPr>
          <p:spPr>
            <a:xfrm>
              <a:off x="2573338" y="2817813"/>
              <a:ext cx="700088" cy="2835275"/>
            </a:xfrm>
            <a:custGeom>
              <a:avLst/>
              <a:gdLst/>
              <a:ahLst/>
              <a:cxnLst/>
              <a:rect l="l" t="t" r="r" b="b"/>
              <a:pathLst>
                <a:path w="178" h="722" extrusionOk="0">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1"/>
            <p:cNvSpPr/>
            <p:nvPr/>
          </p:nvSpPr>
          <p:spPr>
            <a:xfrm>
              <a:off x="2506663" y="285750"/>
              <a:ext cx="90488" cy="2493963"/>
            </a:xfrm>
            <a:custGeom>
              <a:avLst/>
              <a:gdLst/>
              <a:ahLst/>
              <a:cxnLst/>
              <a:rect l="l" t="t" r="r" b="b"/>
              <a:pathLst>
                <a:path w="23" h="635" extrusionOk="0">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1"/>
            <p:cNvSpPr/>
            <p:nvPr/>
          </p:nvSpPr>
          <p:spPr>
            <a:xfrm>
              <a:off x="2554288" y="2598738"/>
              <a:ext cx="66675" cy="420688"/>
            </a:xfrm>
            <a:custGeom>
              <a:avLst/>
              <a:gdLst/>
              <a:ahLst/>
              <a:cxnLst/>
              <a:rect l="l" t="t" r="r" b="b"/>
              <a:pathLst>
                <a:path w="17" h="107" extrusionOk="0">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1"/>
            <p:cNvSpPr/>
            <p:nvPr/>
          </p:nvSpPr>
          <p:spPr>
            <a:xfrm>
              <a:off x="3143251" y="4757738"/>
              <a:ext cx="161925" cy="873125"/>
            </a:xfrm>
            <a:custGeom>
              <a:avLst/>
              <a:gdLst/>
              <a:ahLst/>
              <a:cxnLst/>
              <a:rect l="l" t="t" r="r" b="b"/>
              <a:pathLst>
                <a:path w="41" h="222" extrusionOk="0">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1"/>
            <p:cNvSpPr/>
            <p:nvPr/>
          </p:nvSpPr>
          <p:spPr>
            <a:xfrm>
              <a:off x="3148013" y="1282700"/>
              <a:ext cx="1768475" cy="3448050"/>
            </a:xfrm>
            <a:custGeom>
              <a:avLst/>
              <a:gdLst/>
              <a:ahLst/>
              <a:cxnLst/>
              <a:rect l="l" t="t" r="r" b="b"/>
              <a:pathLst>
                <a:path w="450" h="878" extrusionOk="0">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1"/>
            <p:cNvSpPr/>
            <p:nvPr/>
          </p:nvSpPr>
          <p:spPr>
            <a:xfrm>
              <a:off x="3273426" y="5653088"/>
              <a:ext cx="138113" cy="287338"/>
            </a:xfrm>
            <a:custGeom>
              <a:avLst/>
              <a:gdLst/>
              <a:ahLst/>
              <a:cxnLst/>
              <a:rect l="l" t="t" r="r" b="b"/>
              <a:pathLst>
                <a:path w="35" h="73" extrusionOk="0">
                  <a:moveTo>
                    <a:pt x="0" y="0"/>
                  </a:moveTo>
                  <a:cubicBezTo>
                    <a:pt x="7" y="24"/>
                    <a:pt x="16" y="49"/>
                    <a:pt x="26" y="73"/>
                  </a:cubicBezTo>
                  <a:cubicBezTo>
                    <a:pt x="35" y="73"/>
                    <a:pt x="35" y="73"/>
                    <a:pt x="35" y="73"/>
                  </a:cubicBezTo>
                  <a:cubicBezTo>
                    <a:pt x="23" y="49"/>
                    <a:pt x="11" y="24"/>
                    <a:pt x="0" y="0"/>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1"/>
            <p:cNvSpPr/>
            <p:nvPr/>
          </p:nvSpPr>
          <p:spPr>
            <a:xfrm>
              <a:off x="3143251" y="4656138"/>
              <a:ext cx="31750" cy="188913"/>
            </a:xfrm>
            <a:custGeom>
              <a:avLst/>
              <a:gdLst/>
              <a:ahLst/>
              <a:cxnLst/>
              <a:rect l="l" t="t" r="r" b="b"/>
              <a:pathLst>
                <a:path w="8" h="48" extrusionOk="0">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1"/>
            <p:cNvSpPr/>
            <p:nvPr/>
          </p:nvSpPr>
          <p:spPr>
            <a:xfrm>
              <a:off x="3211513" y="5410200"/>
              <a:ext cx="203200" cy="530225"/>
            </a:xfrm>
            <a:custGeom>
              <a:avLst/>
              <a:gdLst/>
              <a:ahLst/>
              <a:cxnLst/>
              <a:rect l="l" t="t" r="r" b="b"/>
              <a:pathLst>
                <a:path w="52" h="135" extrusionOk="0">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 name="Google Shape;19;p1"/>
          <p:cNvGrpSpPr/>
          <p:nvPr/>
        </p:nvGrpSpPr>
        <p:grpSpPr>
          <a:xfrm>
            <a:off x="27221" y="-786"/>
            <a:ext cx="2356674" cy="6854039"/>
            <a:chOff x="6627813" y="194833"/>
            <a:chExt cx="1952625" cy="5678918"/>
          </a:xfrm>
        </p:grpSpPr>
        <p:sp>
          <p:nvSpPr>
            <p:cNvPr id="20" name="Google Shape;20;p1"/>
            <p:cNvSpPr/>
            <p:nvPr/>
          </p:nvSpPr>
          <p:spPr>
            <a:xfrm>
              <a:off x="6627813" y="194833"/>
              <a:ext cx="409575" cy="3646488"/>
            </a:xfrm>
            <a:custGeom>
              <a:avLst/>
              <a:gdLst/>
              <a:ahLst/>
              <a:cxnLst/>
              <a:rect l="l" t="t" r="r" b="b"/>
              <a:pathLst>
                <a:path w="103" h="920" extrusionOk="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1"/>
            <p:cNvSpPr/>
            <p:nvPr/>
          </p:nvSpPr>
          <p:spPr>
            <a:xfrm>
              <a:off x="7061201" y="3771900"/>
              <a:ext cx="350838" cy="1309688"/>
            </a:xfrm>
            <a:custGeom>
              <a:avLst/>
              <a:gdLst/>
              <a:ahLst/>
              <a:cxnLst/>
              <a:rect l="l" t="t" r="r" b="b"/>
              <a:pathLst>
                <a:path w="88" h="330" extrusionOk="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1"/>
            <p:cNvSpPr/>
            <p:nvPr/>
          </p:nvSpPr>
          <p:spPr>
            <a:xfrm>
              <a:off x="7439026" y="5053013"/>
              <a:ext cx="357188" cy="820738"/>
            </a:xfrm>
            <a:custGeom>
              <a:avLst/>
              <a:gdLst/>
              <a:ahLst/>
              <a:cxnLst/>
              <a:rect l="l" t="t" r="r" b="b"/>
              <a:pathLst>
                <a:path w="90" h="207" extrusionOk="0">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1"/>
            <p:cNvSpPr/>
            <p:nvPr/>
          </p:nvSpPr>
          <p:spPr>
            <a:xfrm>
              <a:off x="7037388" y="3811588"/>
              <a:ext cx="457200" cy="1852613"/>
            </a:xfrm>
            <a:custGeom>
              <a:avLst/>
              <a:gdLst/>
              <a:ahLst/>
              <a:cxnLst/>
              <a:rect l="l" t="t" r="r" b="b"/>
              <a:pathLst>
                <a:path w="115" h="467" extrusionOk="0">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1"/>
            <p:cNvSpPr/>
            <p:nvPr/>
          </p:nvSpPr>
          <p:spPr>
            <a:xfrm>
              <a:off x="6992938" y="1263650"/>
              <a:ext cx="144463" cy="2508250"/>
            </a:xfrm>
            <a:custGeom>
              <a:avLst/>
              <a:gdLst/>
              <a:ahLst/>
              <a:cxnLst/>
              <a:rect l="l" t="t" r="r" b="b"/>
              <a:pathLst>
                <a:path w="36" h="633" extrusionOk="0">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1"/>
            <p:cNvSpPr/>
            <p:nvPr/>
          </p:nvSpPr>
          <p:spPr>
            <a:xfrm>
              <a:off x="7526338" y="5640388"/>
              <a:ext cx="111125" cy="233363"/>
            </a:xfrm>
            <a:custGeom>
              <a:avLst/>
              <a:gdLst/>
              <a:ahLst/>
              <a:cxnLst/>
              <a:rect l="l" t="t" r="r" b="b"/>
              <a:pathLst>
                <a:path w="28" h="59" extrusionOk="0">
                  <a:moveTo>
                    <a:pt x="22" y="59"/>
                  </a:moveTo>
                  <a:cubicBezTo>
                    <a:pt x="28" y="59"/>
                    <a:pt x="28" y="59"/>
                    <a:pt x="28" y="59"/>
                  </a:cubicBezTo>
                  <a:cubicBezTo>
                    <a:pt x="18" y="40"/>
                    <a:pt x="9" y="20"/>
                    <a:pt x="0" y="0"/>
                  </a:cubicBezTo>
                  <a:cubicBezTo>
                    <a:pt x="6" y="20"/>
                    <a:pt x="13" y="40"/>
                    <a:pt x="22" y="5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1"/>
            <p:cNvSpPr/>
            <p:nvPr/>
          </p:nvSpPr>
          <p:spPr>
            <a:xfrm>
              <a:off x="7021513" y="3598863"/>
              <a:ext cx="68263" cy="423863"/>
            </a:xfrm>
            <a:custGeom>
              <a:avLst/>
              <a:gdLst/>
              <a:ahLst/>
              <a:cxnLst/>
              <a:rect l="l" t="t" r="r" b="b"/>
              <a:pathLst>
                <a:path w="17" h="107" extrusionOk="0">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1"/>
            <p:cNvSpPr/>
            <p:nvPr/>
          </p:nvSpPr>
          <p:spPr>
            <a:xfrm>
              <a:off x="7412038" y="2801938"/>
              <a:ext cx="1168400" cy="2251075"/>
            </a:xfrm>
            <a:custGeom>
              <a:avLst/>
              <a:gdLst/>
              <a:ahLst/>
              <a:cxnLst/>
              <a:rect l="l" t="t" r="r" b="b"/>
              <a:pathLst>
                <a:path w="294" h="568" extrusionOk="0">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1"/>
            <p:cNvSpPr/>
            <p:nvPr/>
          </p:nvSpPr>
          <p:spPr>
            <a:xfrm>
              <a:off x="7494588" y="5664200"/>
              <a:ext cx="100013" cy="209550"/>
            </a:xfrm>
            <a:custGeom>
              <a:avLst/>
              <a:gdLst/>
              <a:ahLst/>
              <a:cxnLst/>
              <a:rect l="l" t="t" r="r" b="b"/>
              <a:pathLst>
                <a:path w="25" h="53" extrusionOk="0">
                  <a:moveTo>
                    <a:pt x="0" y="0"/>
                  </a:moveTo>
                  <a:cubicBezTo>
                    <a:pt x="5" y="18"/>
                    <a:pt x="12" y="36"/>
                    <a:pt x="19" y="53"/>
                  </a:cubicBezTo>
                  <a:cubicBezTo>
                    <a:pt x="25" y="53"/>
                    <a:pt x="25" y="53"/>
                    <a:pt x="25" y="53"/>
                  </a:cubicBezTo>
                  <a:cubicBezTo>
                    <a:pt x="16" y="36"/>
                    <a:pt x="8" y="18"/>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1"/>
            <p:cNvSpPr/>
            <p:nvPr/>
          </p:nvSpPr>
          <p:spPr>
            <a:xfrm>
              <a:off x="7412038" y="5081588"/>
              <a:ext cx="114300" cy="558800"/>
            </a:xfrm>
            <a:custGeom>
              <a:avLst/>
              <a:gdLst/>
              <a:ahLst/>
              <a:cxnLst/>
              <a:rect l="l" t="t" r="r" b="b"/>
              <a:pathLst>
                <a:path w="29" h="141" extrusionOk="0">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1"/>
            <p:cNvSpPr/>
            <p:nvPr/>
          </p:nvSpPr>
          <p:spPr>
            <a:xfrm>
              <a:off x="7412038" y="4978400"/>
              <a:ext cx="31750" cy="188913"/>
            </a:xfrm>
            <a:custGeom>
              <a:avLst/>
              <a:gdLst/>
              <a:ahLst/>
              <a:cxnLst/>
              <a:rect l="l" t="t" r="r" b="b"/>
              <a:pathLst>
                <a:path w="8" h="48" extrusionOk="0">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1"/>
            <p:cNvSpPr/>
            <p:nvPr/>
          </p:nvSpPr>
          <p:spPr>
            <a:xfrm>
              <a:off x="7439026" y="5434013"/>
              <a:ext cx="174625" cy="439738"/>
            </a:xfrm>
            <a:custGeom>
              <a:avLst/>
              <a:gdLst/>
              <a:ahLst/>
              <a:cxnLst/>
              <a:rect l="l" t="t" r="r" b="b"/>
              <a:pathLst>
                <a:path w="44" h="111" extrusionOk="0">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 name="Google Shape;32;p1"/>
          <p:cNvSpPr/>
          <p:nvPr/>
        </p:nvSpPr>
        <p:spPr>
          <a:xfrm>
            <a:off x="0" y="0"/>
            <a:ext cx="182880" cy="6858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1"/>
          <p:cNvSpPr txBox="1">
            <a:spLocks noGrp="1"/>
          </p:cNvSpPr>
          <p:nvPr>
            <p:ph type="title"/>
          </p:nvPr>
        </p:nvSpPr>
        <p:spPr>
          <a:xfrm>
            <a:off x="2592924" y="624110"/>
            <a:ext cx="8911687" cy="1280890"/>
          </a:xfrm>
          <a:prstGeom prst="rect">
            <a:avLst/>
          </a:prstGeom>
          <a:noFill/>
          <a:ln>
            <a:noFill/>
          </a:ln>
        </p:spPr>
        <p:txBody>
          <a:bodyPr spcFirstLastPara="1" wrap="square" lIns="91425" tIns="45700" rIns="91425" bIns="45700" anchor="t" anchorCtr="0">
            <a:normAutofit/>
          </a:bodyPr>
          <a:lstStyle>
            <a:lvl1pPr marR="0" lvl="0" algn="l" rtl="0">
              <a:spcBef>
                <a:spcPts val="0"/>
              </a:spcBef>
              <a:spcAft>
                <a:spcPts val="0"/>
              </a:spcAft>
              <a:buClr>
                <a:srgbClr val="262626"/>
              </a:buClr>
              <a:buSzPts val="3600"/>
              <a:buFont typeface="Century Gothic"/>
              <a:buNone/>
              <a:defRPr sz="3600" b="0" i="0" u="none" strike="noStrike" cap="none">
                <a:solidFill>
                  <a:srgbClr val="262626"/>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a:p>
        </p:txBody>
      </p:sp>
      <p:sp>
        <p:nvSpPr>
          <p:cNvPr id="34" name="Google Shape;34;p1"/>
          <p:cNvSpPr txBox="1">
            <a:spLocks noGrp="1"/>
          </p:cNvSpPr>
          <p:nvPr>
            <p:ph type="body" idx="1"/>
          </p:nvPr>
        </p:nvSpPr>
        <p:spPr>
          <a:xfrm>
            <a:off x="2589212" y="2133600"/>
            <a:ext cx="8915400" cy="3886200"/>
          </a:xfrm>
          <a:prstGeom prst="rect">
            <a:avLst/>
          </a:prstGeom>
          <a:noFill/>
          <a:ln>
            <a:noFill/>
          </a:ln>
        </p:spPr>
        <p:txBody>
          <a:bodyPr spcFirstLastPara="1" wrap="square" lIns="91425" tIns="45700" rIns="91425" bIns="45700" anchor="t" anchorCtr="0">
            <a:normAutofit/>
          </a:bodyPr>
          <a:lstStyle>
            <a:lvl1pPr marL="457200" marR="0" lvl="0" indent="-342900" algn="l" rtl="0">
              <a:spcBef>
                <a:spcPts val="1000"/>
              </a:spcBef>
              <a:spcAft>
                <a:spcPts val="0"/>
              </a:spcAft>
              <a:buClr>
                <a:schemeClr val="accent1"/>
              </a:buClr>
              <a:buSzPts val="1800"/>
              <a:buFont typeface="Noto Sans Symbols"/>
              <a:buChar char="🠶"/>
              <a:defRPr sz="1800" b="0" i="0" u="none" strike="noStrike" cap="none">
                <a:solidFill>
                  <a:srgbClr val="3F3F3F"/>
                </a:solidFill>
                <a:latin typeface="Century Gothic"/>
                <a:ea typeface="Century Gothic"/>
                <a:cs typeface="Century Gothic"/>
                <a:sym typeface="Century Gothic"/>
              </a:defRPr>
            </a:lvl1pPr>
            <a:lvl2pPr marL="914400" marR="0" lvl="1" indent="-330200" algn="l" rtl="0">
              <a:spcBef>
                <a:spcPts val="1000"/>
              </a:spcBef>
              <a:spcAft>
                <a:spcPts val="0"/>
              </a:spcAft>
              <a:buClr>
                <a:schemeClr val="accent1"/>
              </a:buClr>
              <a:buSzPts val="1600"/>
              <a:buFont typeface="Noto Sans Symbols"/>
              <a:buChar char="🠶"/>
              <a:defRPr sz="1600" b="0" i="0" u="none" strike="noStrike" cap="none">
                <a:solidFill>
                  <a:srgbClr val="3F3F3F"/>
                </a:solidFill>
                <a:latin typeface="Century Gothic"/>
                <a:ea typeface="Century Gothic"/>
                <a:cs typeface="Century Gothic"/>
                <a:sym typeface="Century Gothic"/>
              </a:defRPr>
            </a:lvl2pPr>
            <a:lvl3pPr marL="1371600" marR="0" lvl="2" indent="-317500" algn="l" rtl="0">
              <a:spcBef>
                <a:spcPts val="1000"/>
              </a:spcBef>
              <a:spcAft>
                <a:spcPts val="0"/>
              </a:spcAft>
              <a:buClr>
                <a:schemeClr val="accent1"/>
              </a:buClr>
              <a:buSzPts val="1400"/>
              <a:buFont typeface="Noto Sans Symbols"/>
              <a:buChar char="🠶"/>
              <a:defRPr sz="1400" b="0" i="0" u="none" strike="noStrike" cap="none">
                <a:solidFill>
                  <a:srgbClr val="3F3F3F"/>
                </a:solidFill>
                <a:latin typeface="Century Gothic"/>
                <a:ea typeface="Century Gothic"/>
                <a:cs typeface="Century Gothic"/>
                <a:sym typeface="Century Gothic"/>
              </a:defRPr>
            </a:lvl3pPr>
            <a:lvl4pPr marL="1828800" marR="0" lvl="3"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4pPr>
            <a:lvl5pPr marL="2286000" marR="0" lvl="4"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5pPr>
            <a:lvl6pPr marL="2743200" marR="0" lvl="5"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6pPr>
            <a:lvl7pPr marL="3200400" marR="0" lvl="6"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7pPr>
            <a:lvl8pPr marL="3657600" marR="0" lvl="7"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8pPr>
            <a:lvl9pPr marL="4114800" marR="0" lvl="8"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9pPr>
          </a:lstStyle>
          <a:p>
            <a:endParaRPr/>
          </a:p>
        </p:txBody>
      </p:sp>
      <p:sp>
        <p:nvSpPr>
          <p:cNvPr id="35" name="Google Shape;35;p1"/>
          <p:cNvSpPr txBox="1">
            <a:spLocks noGrp="1"/>
          </p:cNvSpPr>
          <p:nvPr>
            <p:ph type="dt" idx="10"/>
          </p:nvPr>
        </p:nvSpPr>
        <p:spPr>
          <a:xfrm>
            <a:off x="10361612" y="6130437"/>
            <a:ext cx="1146283" cy="370396"/>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900" b="0" i="0" u="none" strike="noStrike" cap="none">
                <a:solidFill>
                  <a:srgbClr val="888888"/>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36" name="Google Shape;36;p1"/>
          <p:cNvSpPr txBox="1">
            <a:spLocks noGrp="1"/>
          </p:cNvSpPr>
          <p:nvPr>
            <p:ph type="ftr" idx="11"/>
          </p:nvPr>
        </p:nvSpPr>
        <p:spPr>
          <a:xfrm>
            <a:off x="2589212" y="6135808"/>
            <a:ext cx="7619999"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00" b="0" i="0" u="none" strike="noStrike" cap="none">
                <a:solidFill>
                  <a:srgbClr val="888888"/>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37" name="Google Shape;37;p1"/>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2000" b="0" i="0" u="none" strike="noStrike" cap="none">
                <a:solidFill>
                  <a:srgbClr val="FEFFFF"/>
                </a:solidFill>
                <a:latin typeface="Century Gothic"/>
                <a:ea typeface="Century Gothic"/>
                <a:cs typeface="Century Gothic"/>
                <a:sym typeface="Century Gothic"/>
              </a:defRPr>
            </a:lvl1pPr>
            <a:lvl2pPr marL="0" marR="0" lvl="1" indent="0" algn="r" rtl="0">
              <a:spcBef>
                <a:spcPts val="0"/>
              </a:spcBef>
              <a:buNone/>
              <a:defRPr sz="2000" b="0" i="0" u="none" strike="noStrike" cap="none">
                <a:solidFill>
                  <a:srgbClr val="FEFFFF"/>
                </a:solidFill>
                <a:latin typeface="Century Gothic"/>
                <a:ea typeface="Century Gothic"/>
                <a:cs typeface="Century Gothic"/>
                <a:sym typeface="Century Gothic"/>
              </a:defRPr>
            </a:lvl2pPr>
            <a:lvl3pPr marL="0" marR="0" lvl="2" indent="0" algn="r" rtl="0">
              <a:spcBef>
                <a:spcPts val="0"/>
              </a:spcBef>
              <a:buNone/>
              <a:defRPr sz="2000" b="0" i="0" u="none" strike="noStrike" cap="none">
                <a:solidFill>
                  <a:srgbClr val="FEFFFF"/>
                </a:solidFill>
                <a:latin typeface="Century Gothic"/>
                <a:ea typeface="Century Gothic"/>
                <a:cs typeface="Century Gothic"/>
                <a:sym typeface="Century Gothic"/>
              </a:defRPr>
            </a:lvl3pPr>
            <a:lvl4pPr marL="0" marR="0" lvl="3" indent="0" algn="r" rtl="0">
              <a:spcBef>
                <a:spcPts val="0"/>
              </a:spcBef>
              <a:buNone/>
              <a:defRPr sz="2000" b="0" i="0" u="none" strike="noStrike" cap="none">
                <a:solidFill>
                  <a:srgbClr val="FEFFFF"/>
                </a:solidFill>
                <a:latin typeface="Century Gothic"/>
                <a:ea typeface="Century Gothic"/>
                <a:cs typeface="Century Gothic"/>
                <a:sym typeface="Century Gothic"/>
              </a:defRPr>
            </a:lvl4pPr>
            <a:lvl5pPr marL="0" marR="0" lvl="4" indent="0" algn="r" rtl="0">
              <a:spcBef>
                <a:spcPts val="0"/>
              </a:spcBef>
              <a:buNone/>
              <a:defRPr sz="2000" b="0" i="0" u="none" strike="noStrike" cap="none">
                <a:solidFill>
                  <a:srgbClr val="FEFFFF"/>
                </a:solidFill>
                <a:latin typeface="Century Gothic"/>
                <a:ea typeface="Century Gothic"/>
                <a:cs typeface="Century Gothic"/>
                <a:sym typeface="Century Gothic"/>
              </a:defRPr>
            </a:lvl5pPr>
            <a:lvl6pPr marL="0" marR="0" lvl="5" indent="0" algn="r" rtl="0">
              <a:spcBef>
                <a:spcPts val="0"/>
              </a:spcBef>
              <a:buNone/>
              <a:defRPr sz="2000" b="0" i="0" u="none" strike="noStrike" cap="none">
                <a:solidFill>
                  <a:srgbClr val="FEFFFF"/>
                </a:solidFill>
                <a:latin typeface="Century Gothic"/>
                <a:ea typeface="Century Gothic"/>
                <a:cs typeface="Century Gothic"/>
                <a:sym typeface="Century Gothic"/>
              </a:defRPr>
            </a:lvl6pPr>
            <a:lvl7pPr marL="0" marR="0" lvl="6" indent="0" algn="r" rtl="0">
              <a:spcBef>
                <a:spcPts val="0"/>
              </a:spcBef>
              <a:buNone/>
              <a:defRPr sz="2000" b="0" i="0" u="none" strike="noStrike" cap="none">
                <a:solidFill>
                  <a:srgbClr val="FEFFFF"/>
                </a:solidFill>
                <a:latin typeface="Century Gothic"/>
                <a:ea typeface="Century Gothic"/>
                <a:cs typeface="Century Gothic"/>
                <a:sym typeface="Century Gothic"/>
              </a:defRPr>
            </a:lvl7pPr>
            <a:lvl8pPr marL="0" marR="0" lvl="7" indent="0" algn="r" rtl="0">
              <a:spcBef>
                <a:spcPts val="0"/>
              </a:spcBef>
              <a:buNone/>
              <a:defRPr sz="2000" b="0" i="0" u="none" strike="noStrike" cap="none">
                <a:solidFill>
                  <a:srgbClr val="FEFFFF"/>
                </a:solidFill>
                <a:latin typeface="Century Gothic"/>
                <a:ea typeface="Century Gothic"/>
                <a:cs typeface="Century Gothic"/>
                <a:sym typeface="Century Gothic"/>
              </a:defRPr>
            </a:lvl8pPr>
            <a:lvl9pPr marL="0" marR="0" lvl="8" indent="0" algn="r" rtl="0">
              <a:spcBef>
                <a:spcPts val="0"/>
              </a:spcBef>
              <a:buNone/>
              <a:defRPr sz="2000" b="0" i="0" u="none" strike="noStrike" cap="none">
                <a:solidFill>
                  <a:srgbClr val="FEFFFF"/>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50.xml"/><Relationship Id="rId7" Type="http://schemas.openxmlformats.org/officeDocument/2006/relationships/slide" Target="slide54.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slide" Target="slide53.xml"/><Relationship Id="rId5" Type="http://schemas.openxmlformats.org/officeDocument/2006/relationships/slide" Target="slide51.xml"/><Relationship Id="rId4" Type="http://schemas.openxmlformats.org/officeDocument/2006/relationships/slide" Target="slide5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hyperlink" Target="https://www.youtube.com/watch?v=YZqNmYetOnw"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hyperlink" Target="https://www.youtube.com/watch?v=r26IEnMCTjo" TargetMode="External"/><Relationship Id="rId5" Type="http://schemas.openxmlformats.org/officeDocument/2006/relationships/hyperlink" Target="https://www.youtube.com/watch?v=PrAYOpN5hDI" TargetMode="External"/><Relationship Id="rId4" Type="http://schemas.openxmlformats.org/officeDocument/2006/relationships/image" Target="../media/image16.png"/></Relationships>
</file>

<file path=ppt/slides/_rels/slide3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3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3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hyperlink" Target="https://www.youtube.com/watch?v=2EWT2pj390w"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hyperlink" Target="https://www.youtube.com/watch?v=LzS_VRB9eIQ" TargetMode="External"/><Relationship Id="rId4" Type="http://schemas.openxmlformats.org/officeDocument/2006/relationships/hyperlink" Target="https://www.youtube.com/watch?v=0ezaWVBK5Bs"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hyperlink" Target="https://www.youtube.com/watch?v=YBZUxm2I4JU"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hyperlink" Target="https://www.youtube.com/watch?v=LzS_VRB9eIQ" TargetMode="External"/><Relationship Id="rId4" Type="http://schemas.openxmlformats.org/officeDocument/2006/relationships/hyperlink" Target="https://www.youtube.com/watch?v=0ezaWVBK5Bs"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8.xml"/><Relationship Id="rId1" Type="http://schemas.openxmlformats.org/officeDocument/2006/relationships/slideLayout" Target="../slideLayouts/slideLayout2.xml"/><Relationship Id="rId5" Type="http://schemas.openxmlformats.org/officeDocument/2006/relationships/hyperlink" Target="https://www.youtube.com/watch?v=8XV0A2cSL3E" TargetMode="External"/><Relationship Id="rId4" Type="http://schemas.openxmlformats.org/officeDocument/2006/relationships/hyperlink" Target="https://www.youtube.com/watch?v=Zc9NLdkXG0A" TargetMode="External"/></Relationships>
</file>

<file path=ppt/slides/_rels/slide4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0.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slide" Target="slide10.xml"/></Relationships>
</file>

<file path=ppt/slides/_rels/slide5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slide" Target="slide10.xml"/></Relationships>
</file>

<file path=ppt/slides/_rels/slide5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slide" Target="slide10.xml"/></Relationships>
</file>

<file path=ppt/slides/_rels/slide5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slide" Target="slide10.xml"/></Relationships>
</file>

<file path=ppt/slides/_rels/slide54.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hyperlink" Target="https://www.youtube.com/watch?v=fY_QKG3A8g4" TargetMode="External"/></Relationships>
</file>

<file path=ppt/slides/_rels/slide5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7.xml"/><Relationship Id="rId1" Type="http://schemas.openxmlformats.org/officeDocument/2006/relationships/slideLayout" Target="../slideLayouts/slideLayout2.xml"/><Relationship Id="rId4" Type="http://schemas.openxmlformats.org/officeDocument/2006/relationships/hyperlink" Target="https://www.youtube.com/watch?v=y6dD56tY9lM" TargetMode="Externa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2.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6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3.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hyperlink" Target="https://www.youtube.com/watch?v=ZRiJD_1HzM8&amp;list=PLS8xLMOoipKknSN5wDPFa8STqOa8hhYTx&amp;index=6" TargetMode="External"/><Relationship Id="rId2" Type="http://schemas.openxmlformats.org/officeDocument/2006/relationships/notesSlide" Target="../notesSlides/notesSlide65.xml"/><Relationship Id="rId1" Type="http://schemas.openxmlformats.org/officeDocument/2006/relationships/slideLayout" Target="../slideLayouts/slideLayout2.xml"/><Relationship Id="rId4" Type="http://schemas.openxmlformats.org/officeDocument/2006/relationships/hyperlink" Target="https://www.youtube.com/watch?v=Q9q3V8RdMEA&amp;list=PLS8xLMOoipKknSN5wDPFa8STqOa8hhYTx&amp;index=7" TargetMode="External"/></Relationships>
</file>

<file path=ppt/slides/_rels/slide6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68.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10" Type="http://schemas.openxmlformats.org/officeDocument/2006/relationships/image" Target="../media/image24.png"/><Relationship Id="rId4" Type="http://schemas.openxmlformats.org/officeDocument/2006/relationships/image" Target="../media/image32.png"/><Relationship Id="rId9"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18"/>
          <p:cNvSpPr txBox="1">
            <a:spLocks noGrp="1"/>
          </p:cNvSpPr>
          <p:nvPr>
            <p:ph type="ctrTitle"/>
          </p:nvPr>
        </p:nvSpPr>
        <p:spPr>
          <a:xfrm>
            <a:off x="2589213" y="2514600"/>
            <a:ext cx="8915399" cy="2262781"/>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rgbClr val="262626"/>
              </a:buClr>
              <a:buSzPts val="5400"/>
              <a:buFont typeface="Century Gothic"/>
              <a:buNone/>
            </a:pPr>
            <a:r>
              <a:rPr lang="fr-FR"/>
              <a:t>Formation Badminton</a:t>
            </a:r>
            <a:endParaRPr/>
          </a:p>
        </p:txBody>
      </p:sp>
      <p:sp>
        <p:nvSpPr>
          <p:cNvPr id="165" name="Google Shape;165;p18"/>
          <p:cNvSpPr txBox="1">
            <a:spLocks noGrp="1"/>
          </p:cNvSpPr>
          <p:nvPr>
            <p:ph type="subTitle" idx="1"/>
          </p:nvPr>
        </p:nvSpPr>
        <p:spPr>
          <a:xfrm>
            <a:off x="2589213" y="4777379"/>
            <a:ext cx="8915399" cy="1126283"/>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SzPts val="1800"/>
              <a:buNone/>
            </a:pPr>
            <a:r>
              <a:rPr lang="fr-FR" dirty="0"/>
              <a:t>Arnaud </a:t>
            </a:r>
            <a:r>
              <a:rPr lang="fr-FR" dirty="0" err="1"/>
              <a:t>Heitmann</a:t>
            </a:r>
            <a:r>
              <a:rPr lang="fr-FR" dirty="0"/>
              <a:t> &amp; Florian </a:t>
            </a:r>
            <a:r>
              <a:rPr lang="fr-FR" dirty="0" err="1"/>
              <a:t>Colombat</a:t>
            </a:r>
            <a:r>
              <a:rPr lang="fr-FR" dirty="0"/>
              <a:t> </a:t>
            </a:r>
            <a:r>
              <a:rPr lang="fr-FR"/>
              <a:t>– 2023-2024</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27"/>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62626"/>
              </a:buClr>
              <a:buSzPts val="3600"/>
              <a:buFont typeface="Century Gothic"/>
              <a:buNone/>
            </a:pPr>
            <a:r>
              <a:rPr lang="fr-FR"/>
              <a:t>Des Routines d’entrée dans la séance évolutives =&gt; progressivité des CE</a:t>
            </a:r>
            <a:endParaRPr/>
          </a:p>
        </p:txBody>
      </p:sp>
      <p:sp>
        <p:nvSpPr>
          <p:cNvPr id="241" name="Google Shape;241;p27"/>
          <p:cNvSpPr txBox="1">
            <a:spLocks noGrp="1"/>
          </p:cNvSpPr>
          <p:nvPr>
            <p:ph type="body" idx="1"/>
          </p:nvPr>
        </p:nvSpPr>
        <p:spPr>
          <a:xfrm>
            <a:off x="3774544" y="2387599"/>
            <a:ext cx="5047721" cy="2878667"/>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SzPts val="1800"/>
              <a:buFont typeface="Arial" panose="020B0604020202020204" pitchFamily="34" charset="0"/>
              <a:buChar char="•"/>
            </a:pPr>
            <a:r>
              <a:rPr lang="fr-FR" u="sng" dirty="0">
                <a:solidFill>
                  <a:schemeClr val="hlink"/>
                </a:solidFill>
                <a:hlinkClick r:id="rId3" action="ppaction://hlinksldjump"/>
              </a:rPr>
              <a:t>Rectangle</a:t>
            </a:r>
            <a:r>
              <a:rPr lang="fr-FR" dirty="0"/>
              <a:t> </a:t>
            </a:r>
            <a:endParaRPr dirty="0"/>
          </a:p>
          <a:p>
            <a:pPr marL="342900" lvl="0" indent="-342900" algn="l" rtl="0">
              <a:spcBef>
                <a:spcPts val="1000"/>
              </a:spcBef>
              <a:spcAft>
                <a:spcPts val="0"/>
              </a:spcAft>
              <a:buSzPts val="1800"/>
              <a:buFont typeface="Arial" panose="020B0604020202020204" pitchFamily="34" charset="0"/>
              <a:buChar char="•"/>
            </a:pPr>
            <a:r>
              <a:rPr lang="fr-FR" u="sng" dirty="0">
                <a:solidFill>
                  <a:schemeClr val="hlink"/>
                </a:solidFill>
                <a:hlinkClick r:id="rId4" action="ppaction://hlinksldjump"/>
              </a:rPr>
              <a:t>NŒUD PAPILLON </a:t>
            </a:r>
            <a:endParaRPr dirty="0"/>
          </a:p>
          <a:p>
            <a:pPr marL="342900" lvl="0" indent="-342900" algn="l" rtl="0">
              <a:spcBef>
                <a:spcPts val="1000"/>
              </a:spcBef>
              <a:spcAft>
                <a:spcPts val="0"/>
              </a:spcAft>
              <a:buSzPts val="1800"/>
              <a:buFont typeface="Arial" panose="020B0604020202020204" pitchFamily="34" charset="0"/>
              <a:buChar char="•"/>
            </a:pPr>
            <a:r>
              <a:rPr lang="fr-FR" u="sng" dirty="0">
                <a:solidFill>
                  <a:schemeClr val="hlink"/>
                </a:solidFill>
                <a:hlinkClick r:id="rId5" action="ppaction://hlinksldjump"/>
              </a:rPr>
              <a:t>M-W</a:t>
            </a:r>
            <a:endParaRPr dirty="0"/>
          </a:p>
          <a:p>
            <a:pPr marL="342900" lvl="0" indent="-342900" algn="l" rtl="0">
              <a:spcBef>
                <a:spcPts val="1000"/>
              </a:spcBef>
              <a:spcAft>
                <a:spcPts val="0"/>
              </a:spcAft>
              <a:buSzPts val="1800"/>
              <a:buFont typeface="Arial" panose="020B0604020202020204" pitchFamily="34" charset="0"/>
              <a:buChar char="•"/>
            </a:pPr>
            <a:r>
              <a:rPr lang="fr-FR" u="sng" dirty="0">
                <a:solidFill>
                  <a:schemeClr val="hlink"/>
                </a:solidFill>
                <a:hlinkClick r:id="rId6" action="ppaction://hlinksldjump"/>
              </a:rPr>
              <a:t>Déplacement Flash</a:t>
            </a:r>
            <a:endParaRPr dirty="0"/>
          </a:p>
          <a:p>
            <a:pPr marL="342900" lvl="0" indent="-342900" algn="l" rtl="0">
              <a:spcBef>
                <a:spcPts val="1000"/>
              </a:spcBef>
              <a:spcAft>
                <a:spcPts val="0"/>
              </a:spcAft>
              <a:buSzPts val="1800"/>
              <a:buFont typeface="Arial" panose="020B0604020202020204" pitchFamily="34" charset="0"/>
              <a:buChar char="•"/>
            </a:pPr>
            <a:r>
              <a:rPr lang="fr-FR" u="sng" dirty="0">
                <a:solidFill>
                  <a:schemeClr val="hlink"/>
                </a:solidFill>
                <a:hlinkClick r:id="rId7" action="ppaction://hlinksldjump"/>
              </a:rPr>
              <a:t>Manipulation : Le puissance 5</a:t>
            </a:r>
            <a:endParaRPr dirty="0"/>
          </a:p>
          <a:p>
            <a:pPr marL="0" lvl="0" indent="0" algn="l" rtl="0">
              <a:spcBef>
                <a:spcPts val="1000"/>
              </a:spcBef>
              <a:spcAft>
                <a:spcPts val="0"/>
              </a:spcAft>
              <a:buSzPts val="1800"/>
              <a:buNone/>
            </a:pPr>
            <a:endParaRPr dirty="0"/>
          </a:p>
          <a:p>
            <a:pPr marL="342900" lvl="0" indent="-228600" algn="l" rtl="0">
              <a:spcBef>
                <a:spcPts val="1000"/>
              </a:spcBef>
              <a:spcAft>
                <a:spcPts val="0"/>
              </a:spcAft>
              <a:buSzPts val="1800"/>
              <a:buNone/>
            </a:pPr>
            <a:endParaRPr dirty="0"/>
          </a:p>
          <a:p>
            <a:pPr marL="342900" lvl="0" indent="-228600" algn="l" rtl="0">
              <a:spcBef>
                <a:spcPts val="1000"/>
              </a:spcBef>
              <a:spcAft>
                <a:spcPts val="0"/>
              </a:spcAft>
              <a:buSzPts val="1800"/>
              <a:buNone/>
            </a:pPr>
            <a:endParaRPr dirty="0"/>
          </a:p>
        </p:txBody>
      </p:sp>
      <p:sp>
        <p:nvSpPr>
          <p:cNvPr id="242" name="Google Shape;242;p27"/>
          <p:cNvSpPr txBox="1"/>
          <p:nvPr/>
        </p:nvSpPr>
        <p:spPr>
          <a:xfrm>
            <a:off x="7703078" y="2387600"/>
            <a:ext cx="5047721" cy="2878667"/>
          </a:xfrm>
          <a:prstGeom prst="rect">
            <a:avLst/>
          </a:prstGeom>
          <a:noFill/>
          <a:ln>
            <a:noFill/>
          </a:ln>
        </p:spPr>
        <p:txBody>
          <a:bodyPr spcFirstLastPara="1" wrap="square" lIns="91425" tIns="45700" rIns="91425" bIns="45700" anchor="t" anchorCtr="0">
            <a:normAutofit/>
          </a:bodyPr>
          <a:lstStyle/>
          <a:p>
            <a:pPr marL="342900" marR="0" lvl="0" indent="-228600" algn="l" rtl="0">
              <a:spcBef>
                <a:spcPts val="0"/>
              </a:spcBef>
              <a:spcAft>
                <a:spcPts val="0"/>
              </a:spcAft>
              <a:buClr>
                <a:schemeClr val="accent1"/>
              </a:buClr>
              <a:buSzPts val="1800"/>
              <a:buFont typeface="Noto Sans Symbols"/>
              <a:buNone/>
            </a:pPr>
            <a:endParaRPr sz="1800" b="0" i="0" u="none" strike="noStrike" cap="none">
              <a:solidFill>
                <a:srgbClr val="3F3F3F"/>
              </a:solidFill>
              <a:latin typeface="Century Gothic"/>
              <a:ea typeface="Century Gothic"/>
              <a:cs typeface="Century Gothic"/>
              <a:sym typeface="Century Gothic"/>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28"/>
          <p:cNvSpPr txBox="1">
            <a:spLocks noGrp="1"/>
          </p:cNvSpPr>
          <p:nvPr>
            <p:ph type="title"/>
          </p:nvPr>
        </p:nvSpPr>
        <p:spPr>
          <a:xfrm>
            <a:off x="1473201" y="624110"/>
            <a:ext cx="10921999" cy="128089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62626"/>
              </a:buClr>
              <a:buSzPts val="3600"/>
              <a:buFont typeface="Century Gothic"/>
              <a:buNone/>
            </a:pPr>
            <a:r>
              <a:rPr lang="fr-FR"/>
              <a:t>ECHEANCIER DE LA SEQUENCE D’ENSEIGNEMENT</a:t>
            </a:r>
            <a:endParaRPr/>
          </a:p>
        </p:txBody>
      </p:sp>
      <p:grpSp>
        <p:nvGrpSpPr>
          <p:cNvPr id="248" name="Google Shape;248;p28"/>
          <p:cNvGrpSpPr/>
          <p:nvPr/>
        </p:nvGrpSpPr>
        <p:grpSpPr>
          <a:xfrm>
            <a:off x="188513" y="2888011"/>
            <a:ext cx="12003233" cy="2328069"/>
            <a:chOff x="253" y="983012"/>
            <a:chExt cx="12003233" cy="2328069"/>
          </a:xfrm>
        </p:grpSpPr>
        <p:sp>
          <p:nvSpPr>
            <p:cNvPr id="249" name="Google Shape;249;p28"/>
            <p:cNvSpPr/>
            <p:nvPr/>
          </p:nvSpPr>
          <p:spPr>
            <a:xfrm>
              <a:off x="253" y="983012"/>
              <a:ext cx="4405114" cy="2328069"/>
            </a:xfrm>
            <a:prstGeom prst="homePlate">
              <a:avLst>
                <a:gd name="adj" fmla="val 50000"/>
              </a:avLst>
            </a:prstGeom>
            <a:solidFill>
              <a:srgbClr val="DD7C16"/>
            </a:solidFill>
            <a:ln w="158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8"/>
            <p:cNvSpPr txBox="1"/>
            <p:nvPr/>
          </p:nvSpPr>
          <p:spPr>
            <a:xfrm>
              <a:off x="253" y="983012"/>
              <a:ext cx="3823097" cy="2328069"/>
            </a:xfrm>
            <a:prstGeom prst="rect">
              <a:avLst/>
            </a:prstGeom>
            <a:noFill/>
            <a:ln>
              <a:noFill/>
            </a:ln>
          </p:spPr>
          <p:txBody>
            <a:bodyPr spcFirstLastPara="1" wrap="square" lIns="133350" tIns="66675" rIns="33325" bIns="66675" anchor="ctr" anchorCtr="0">
              <a:noAutofit/>
            </a:bodyPr>
            <a:lstStyle/>
            <a:p>
              <a:pPr marL="0" marR="0" lvl="0" indent="0" algn="ctr" rtl="0">
                <a:lnSpc>
                  <a:spcPct val="90000"/>
                </a:lnSpc>
                <a:spcBef>
                  <a:spcPts val="0"/>
                </a:spcBef>
                <a:spcAft>
                  <a:spcPts val="0"/>
                </a:spcAft>
                <a:buClr>
                  <a:schemeClr val="lt1"/>
                </a:buClr>
                <a:buSzPts val="2500"/>
                <a:buFont typeface="Century Gothic"/>
                <a:buNone/>
              </a:pPr>
              <a:r>
                <a:rPr lang="fr-FR" sz="2500" b="0" i="0" u="none" strike="noStrike" cap="none">
                  <a:solidFill>
                    <a:schemeClr val="lt1"/>
                  </a:solidFill>
                  <a:latin typeface="Century Gothic"/>
                  <a:ea typeface="Century Gothic"/>
                  <a:cs typeface="Century Gothic"/>
                  <a:sym typeface="Century Gothic"/>
                </a:rPr>
                <a:t>Construction de la FSP </a:t>
              </a:r>
              <a:endParaRPr/>
            </a:p>
            <a:p>
              <a:pPr marL="0" marR="0" lvl="0" indent="0" algn="ctr" rtl="0">
                <a:lnSpc>
                  <a:spcPct val="90000"/>
                </a:lnSpc>
                <a:spcBef>
                  <a:spcPts val="875"/>
                </a:spcBef>
                <a:spcAft>
                  <a:spcPts val="0"/>
                </a:spcAft>
                <a:buClr>
                  <a:schemeClr val="lt1"/>
                </a:buClr>
                <a:buSzPts val="2500"/>
                <a:buFont typeface="Century Gothic"/>
                <a:buNone/>
              </a:pPr>
              <a:r>
                <a:rPr lang="fr-FR" sz="2500" b="0" i="0" u="none" strike="noStrike" cap="none">
                  <a:solidFill>
                    <a:schemeClr val="lt1"/>
                  </a:solidFill>
                  <a:latin typeface="Century Gothic"/>
                  <a:ea typeface="Century Gothic"/>
                  <a:cs typeface="Century Gothic"/>
                  <a:sym typeface="Century Gothic"/>
                </a:rPr>
                <a:t>Niveaux des joueurs</a:t>
              </a:r>
              <a:endParaRPr/>
            </a:p>
            <a:p>
              <a:pPr marL="0" marR="0" lvl="0" indent="0" algn="ctr" rtl="0">
                <a:lnSpc>
                  <a:spcPct val="90000"/>
                </a:lnSpc>
                <a:spcBef>
                  <a:spcPts val="875"/>
                </a:spcBef>
                <a:spcAft>
                  <a:spcPts val="0"/>
                </a:spcAft>
                <a:buClr>
                  <a:schemeClr val="lt1"/>
                </a:buClr>
                <a:buSzPts val="2500"/>
                <a:buFont typeface="Century Gothic"/>
                <a:buNone/>
              </a:pPr>
              <a:r>
                <a:rPr lang="fr-FR" sz="2500" b="0" i="0" u="none" strike="noStrike" cap="none">
                  <a:solidFill>
                    <a:schemeClr val="lt1"/>
                  </a:solidFill>
                  <a:latin typeface="Century Gothic"/>
                  <a:ea typeface="Century Gothic"/>
                  <a:cs typeface="Century Gothic"/>
                  <a:sym typeface="Century Gothic"/>
                </a:rPr>
                <a:t>Clubs</a:t>
              </a:r>
              <a:endParaRPr/>
            </a:p>
          </p:txBody>
        </p:sp>
        <p:sp>
          <p:nvSpPr>
            <p:cNvPr id="251" name="Google Shape;251;p28"/>
            <p:cNvSpPr/>
            <p:nvPr/>
          </p:nvSpPr>
          <p:spPr>
            <a:xfrm>
              <a:off x="3241332" y="983012"/>
              <a:ext cx="5820172" cy="2328069"/>
            </a:xfrm>
            <a:prstGeom prst="chevron">
              <a:avLst>
                <a:gd name="adj" fmla="val 50000"/>
              </a:avLst>
            </a:prstGeom>
            <a:solidFill>
              <a:srgbClr val="9F834F"/>
            </a:solidFill>
            <a:ln w="158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8"/>
            <p:cNvSpPr txBox="1"/>
            <p:nvPr/>
          </p:nvSpPr>
          <p:spPr>
            <a:xfrm>
              <a:off x="4405367" y="983012"/>
              <a:ext cx="3492103" cy="2328069"/>
            </a:xfrm>
            <a:prstGeom prst="rect">
              <a:avLst/>
            </a:prstGeom>
            <a:noFill/>
            <a:ln>
              <a:noFill/>
            </a:ln>
          </p:spPr>
          <p:txBody>
            <a:bodyPr spcFirstLastPara="1" wrap="square" lIns="100000" tIns="66675" rIns="33325" bIns="66675" anchor="ctr" anchorCtr="0">
              <a:noAutofit/>
            </a:bodyPr>
            <a:lstStyle/>
            <a:p>
              <a:pPr marL="0" marR="0" lvl="0" indent="0" algn="ctr" rtl="0">
                <a:lnSpc>
                  <a:spcPct val="90000"/>
                </a:lnSpc>
                <a:spcBef>
                  <a:spcPts val="0"/>
                </a:spcBef>
                <a:spcAft>
                  <a:spcPts val="0"/>
                </a:spcAft>
                <a:buClr>
                  <a:schemeClr val="lt1"/>
                </a:buClr>
                <a:buSzPts val="2500"/>
                <a:buFont typeface="Century Gothic"/>
                <a:buNone/>
              </a:pPr>
              <a:r>
                <a:rPr lang="fr-FR" sz="2500" b="0" i="0" u="none" strike="noStrike" cap="none">
                  <a:solidFill>
                    <a:schemeClr val="lt1"/>
                  </a:solidFill>
                  <a:latin typeface="Century Gothic"/>
                  <a:ea typeface="Century Gothic"/>
                  <a:cs typeface="Century Gothic"/>
                  <a:sym typeface="Century Gothic"/>
                </a:rPr>
                <a:t>Travail en fonction des besoins </a:t>
              </a:r>
              <a:endParaRPr/>
            </a:p>
          </p:txBody>
        </p:sp>
        <p:sp>
          <p:nvSpPr>
            <p:cNvPr id="253" name="Google Shape;253;p28"/>
            <p:cNvSpPr/>
            <p:nvPr/>
          </p:nvSpPr>
          <p:spPr>
            <a:xfrm>
              <a:off x="7897471" y="983012"/>
              <a:ext cx="4106015" cy="2328069"/>
            </a:xfrm>
            <a:prstGeom prst="chevron">
              <a:avLst>
                <a:gd name="adj" fmla="val 50000"/>
              </a:avLst>
            </a:prstGeom>
            <a:solidFill>
              <a:srgbClr val="708553"/>
            </a:solidFill>
            <a:ln w="158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8"/>
            <p:cNvSpPr txBox="1"/>
            <p:nvPr/>
          </p:nvSpPr>
          <p:spPr>
            <a:xfrm>
              <a:off x="9061506" y="983012"/>
              <a:ext cx="1777946" cy="2328069"/>
            </a:xfrm>
            <a:prstGeom prst="rect">
              <a:avLst/>
            </a:prstGeom>
            <a:noFill/>
            <a:ln>
              <a:noFill/>
            </a:ln>
          </p:spPr>
          <p:txBody>
            <a:bodyPr spcFirstLastPara="1" wrap="square" lIns="100000" tIns="66675" rIns="33325" bIns="66675" anchor="ctr" anchorCtr="0">
              <a:noAutofit/>
            </a:bodyPr>
            <a:lstStyle/>
            <a:p>
              <a:pPr marL="0" marR="0" lvl="0" indent="0" algn="ctr" rtl="0">
                <a:lnSpc>
                  <a:spcPct val="90000"/>
                </a:lnSpc>
                <a:spcBef>
                  <a:spcPts val="0"/>
                </a:spcBef>
                <a:spcAft>
                  <a:spcPts val="0"/>
                </a:spcAft>
                <a:buClr>
                  <a:schemeClr val="lt1"/>
                </a:buClr>
                <a:buSzPts val="2500"/>
                <a:buFont typeface="Century Gothic"/>
                <a:buNone/>
              </a:pPr>
              <a:r>
                <a:rPr lang="fr-FR" sz="2500" b="0" i="0" u="none" strike="noStrike" cap="none">
                  <a:solidFill>
                    <a:schemeClr val="lt1"/>
                  </a:solidFill>
                  <a:latin typeface="Century Gothic"/>
                  <a:ea typeface="Century Gothic"/>
                  <a:cs typeface="Century Gothic"/>
                  <a:sym typeface="Century Gothic"/>
                </a:rPr>
                <a:t>Evaluation</a:t>
              </a:r>
              <a:endParaRPr/>
            </a:p>
          </p:txBody>
        </p:sp>
      </p:grpSp>
      <p:grpSp>
        <p:nvGrpSpPr>
          <p:cNvPr id="255" name="Google Shape;255;p28"/>
          <p:cNvGrpSpPr/>
          <p:nvPr/>
        </p:nvGrpSpPr>
        <p:grpSpPr>
          <a:xfrm>
            <a:off x="198810" y="5283200"/>
            <a:ext cx="11982639" cy="1574800"/>
            <a:chOff x="10550" y="0"/>
            <a:chExt cx="11982639" cy="1574800"/>
          </a:xfrm>
        </p:grpSpPr>
        <p:sp>
          <p:nvSpPr>
            <p:cNvPr id="256" name="Google Shape;256;p28"/>
            <p:cNvSpPr/>
            <p:nvPr/>
          </p:nvSpPr>
          <p:spPr>
            <a:xfrm>
              <a:off x="10550" y="0"/>
              <a:ext cx="3153326" cy="1574800"/>
            </a:xfrm>
            <a:prstGeom prst="roundRect">
              <a:avLst>
                <a:gd name="adj" fmla="val 10000"/>
              </a:avLst>
            </a:prstGeom>
            <a:solidFill>
              <a:srgbClr val="DD7C16"/>
            </a:solidFill>
            <a:ln w="158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28"/>
            <p:cNvSpPr txBox="1"/>
            <p:nvPr/>
          </p:nvSpPr>
          <p:spPr>
            <a:xfrm>
              <a:off x="56674" y="46124"/>
              <a:ext cx="3061078" cy="1482552"/>
            </a:xfrm>
            <a:prstGeom prst="rect">
              <a:avLst/>
            </a:prstGeom>
            <a:noFill/>
            <a:ln>
              <a:noFill/>
            </a:ln>
          </p:spPr>
          <p:txBody>
            <a:bodyPr spcFirstLastPara="1" wrap="square" lIns="167625" tIns="167625" rIns="167625" bIns="167625" anchor="ctr" anchorCtr="0">
              <a:noAutofit/>
            </a:bodyPr>
            <a:lstStyle/>
            <a:p>
              <a:pPr marL="0" marR="0" lvl="0" indent="0" algn="ctr" rtl="0">
                <a:lnSpc>
                  <a:spcPct val="90000"/>
                </a:lnSpc>
                <a:spcBef>
                  <a:spcPts val="0"/>
                </a:spcBef>
                <a:spcAft>
                  <a:spcPts val="0"/>
                </a:spcAft>
                <a:buClr>
                  <a:schemeClr val="lt1"/>
                </a:buClr>
                <a:buSzPts val="4400"/>
                <a:buFont typeface="Century Gothic"/>
                <a:buNone/>
              </a:pPr>
              <a:r>
                <a:rPr lang="fr-FR" sz="4400" b="0" i="0" u="none" strike="noStrike" cap="none">
                  <a:solidFill>
                    <a:schemeClr val="lt1"/>
                  </a:solidFill>
                  <a:latin typeface="Century Gothic"/>
                  <a:ea typeface="Century Gothic"/>
                  <a:cs typeface="Century Gothic"/>
                  <a:sym typeface="Century Gothic"/>
                </a:rPr>
                <a:t>3 leçons</a:t>
              </a:r>
              <a:endParaRPr/>
            </a:p>
          </p:txBody>
        </p:sp>
        <p:sp>
          <p:nvSpPr>
            <p:cNvPr id="258" name="Google Shape;258;p28"/>
            <p:cNvSpPr/>
            <p:nvPr/>
          </p:nvSpPr>
          <p:spPr>
            <a:xfrm>
              <a:off x="3479209" y="396387"/>
              <a:ext cx="668505" cy="782024"/>
            </a:xfrm>
            <a:prstGeom prst="rightArrow">
              <a:avLst>
                <a:gd name="adj1" fmla="val 60000"/>
                <a:gd name="adj2" fmla="val 50000"/>
              </a:avLst>
            </a:prstGeom>
            <a:solidFill>
              <a:srgbClr val="DD7C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28"/>
            <p:cNvSpPr txBox="1"/>
            <p:nvPr/>
          </p:nvSpPr>
          <p:spPr>
            <a:xfrm>
              <a:off x="3479209" y="552792"/>
              <a:ext cx="467954" cy="469214"/>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3300"/>
                <a:buFont typeface="Century Gothic"/>
                <a:buNone/>
              </a:pPr>
              <a:endParaRPr sz="3300" b="0" i="0" u="none" strike="noStrike" cap="none">
                <a:solidFill>
                  <a:schemeClr val="lt1"/>
                </a:solidFill>
                <a:latin typeface="Century Gothic"/>
                <a:ea typeface="Century Gothic"/>
                <a:cs typeface="Century Gothic"/>
                <a:sym typeface="Century Gothic"/>
              </a:endParaRPr>
            </a:p>
          </p:txBody>
        </p:sp>
        <p:sp>
          <p:nvSpPr>
            <p:cNvPr id="260" name="Google Shape;260;p28"/>
            <p:cNvSpPr/>
            <p:nvPr/>
          </p:nvSpPr>
          <p:spPr>
            <a:xfrm>
              <a:off x="4425206" y="0"/>
              <a:ext cx="3153326" cy="1574800"/>
            </a:xfrm>
            <a:prstGeom prst="roundRect">
              <a:avLst>
                <a:gd name="adj" fmla="val 10000"/>
              </a:avLst>
            </a:prstGeom>
            <a:solidFill>
              <a:srgbClr val="9F834F"/>
            </a:solidFill>
            <a:ln w="158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28"/>
            <p:cNvSpPr txBox="1"/>
            <p:nvPr/>
          </p:nvSpPr>
          <p:spPr>
            <a:xfrm>
              <a:off x="4471330" y="46124"/>
              <a:ext cx="3061078" cy="1482552"/>
            </a:xfrm>
            <a:prstGeom prst="rect">
              <a:avLst/>
            </a:prstGeom>
            <a:noFill/>
            <a:ln>
              <a:noFill/>
            </a:ln>
          </p:spPr>
          <p:txBody>
            <a:bodyPr spcFirstLastPara="1" wrap="square" lIns="167625" tIns="167625" rIns="167625" bIns="167625" anchor="ctr" anchorCtr="0">
              <a:noAutofit/>
            </a:bodyPr>
            <a:lstStyle/>
            <a:p>
              <a:pPr marL="0" marR="0" lvl="0" indent="0" algn="ctr" rtl="0">
                <a:lnSpc>
                  <a:spcPct val="90000"/>
                </a:lnSpc>
                <a:spcBef>
                  <a:spcPts val="0"/>
                </a:spcBef>
                <a:spcAft>
                  <a:spcPts val="0"/>
                </a:spcAft>
                <a:buClr>
                  <a:schemeClr val="lt1"/>
                </a:buClr>
                <a:buSzPts val="4400"/>
                <a:buFont typeface="Century Gothic"/>
                <a:buNone/>
              </a:pPr>
              <a:r>
                <a:rPr lang="fr-FR" sz="4400" b="0" i="0" u="none" strike="noStrike" cap="none">
                  <a:solidFill>
                    <a:schemeClr val="lt1"/>
                  </a:solidFill>
                  <a:latin typeface="Century Gothic"/>
                  <a:ea typeface="Century Gothic"/>
                  <a:cs typeface="Century Gothic"/>
                  <a:sym typeface="Century Gothic"/>
                </a:rPr>
                <a:t>4 leçons</a:t>
              </a:r>
              <a:endParaRPr/>
            </a:p>
          </p:txBody>
        </p:sp>
        <p:sp>
          <p:nvSpPr>
            <p:cNvPr id="262" name="Google Shape;262;p28"/>
            <p:cNvSpPr/>
            <p:nvPr/>
          </p:nvSpPr>
          <p:spPr>
            <a:xfrm>
              <a:off x="7893865" y="396387"/>
              <a:ext cx="668505" cy="782024"/>
            </a:xfrm>
            <a:prstGeom prst="rightArrow">
              <a:avLst>
                <a:gd name="adj1" fmla="val 60000"/>
                <a:gd name="adj2" fmla="val 50000"/>
              </a:avLst>
            </a:prstGeom>
            <a:solidFill>
              <a:srgbClr val="9F83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28"/>
            <p:cNvSpPr txBox="1"/>
            <p:nvPr/>
          </p:nvSpPr>
          <p:spPr>
            <a:xfrm>
              <a:off x="7893865" y="552792"/>
              <a:ext cx="467954" cy="469214"/>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3300"/>
                <a:buFont typeface="Century Gothic"/>
                <a:buNone/>
              </a:pPr>
              <a:endParaRPr sz="3300" b="0" i="0" u="none" strike="noStrike" cap="none">
                <a:solidFill>
                  <a:schemeClr val="lt1"/>
                </a:solidFill>
                <a:latin typeface="Century Gothic"/>
                <a:ea typeface="Century Gothic"/>
                <a:cs typeface="Century Gothic"/>
                <a:sym typeface="Century Gothic"/>
              </a:endParaRPr>
            </a:p>
          </p:txBody>
        </p:sp>
        <p:sp>
          <p:nvSpPr>
            <p:cNvPr id="264" name="Google Shape;264;p28"/>
            <p:cNvSpPr/>
            <p:nvPr/>
          </p:nvSpPr>
          <p:spPr>
            <a:xfrm>
              <a:off x="8839863" y="0"/>
              <a:ext cx="3153326" cy="1574800"/>
            </a:xfrm>
            <a:prstGeom prst="roundRect">
              <a:avLst>
                <a:gd name="adj" fmla="val 10000"/>
              </a:avLst>
            </a:prstGeom>
            <a:solidFill>
              <a:srgbClr val="708553"/>
            </a:solidFill>
            <a:ln w="158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28"/>
            <p:cNvSpPr txBox="1"/>
            <p:nvPr/>
          </p:nvSpPr>
          <p:spPr>
            <a:xfrm>
              <a:off x="8885987" y="46124"/>
              <a:ext cx="3061078" cy="1482552"/>
            </a:xfrm>
            <a:prstGeom prst="rect">
              <a:avLst/>
            </a:prstGeom>
            <a:noFill/>
            <a:ln>
              <a:noFill/>
            </a:ln>
          </p:spPr>
          <p:txBody>
            <a:bodyPr spcFirstLastPara="1" wrap="square" lIns="167625" tIns="167625" rIns="167625" bIns="167625" anchor="ctr" anchorCtr="0">
              <a:noAutofit/>
            </a:bodyPr>
            <a:lstStyle/>
            <a:p>
              <a:pPr marL="0" marR="0" lvl="0" indent="0" algn="ctr" rtl="0">
                <a:lnSpc>
                  <a:spcPct val="90000"/>
                </a:lnSpc>
                <a:spcBef>
                  <a:spcPts val="0"/>
                </a:spcBef>
                <a:spcAft>
                  <a:spcPts val="0"/>
                </a:spcAft>
                <a:buClr>
                  <a:schemeClr val="lt1"/>
                </a:buClr>
                <a:buSzPts val="4400"/>
                <a:buFont typeface="Century Gothic"/>
                <a:buNone/>
              </a:pPr>
              <a:r>
                <a:rPr lang="fr-FR" sz="4400" b="0" i="0" u="none" strike="noStrike" cap="none">
                  <a:solidFill>
                    <a:schemeClr val="lt1"/>
                  </a:solidFill>
                  <a:latin typeface="Century Gothic"/>
                  <a:ea typeface="Century Gothic"/>
                  <a:cs typeface="Century Gothic"/>
                  <a:sym typeface="Century Gothic"/>
                </a:rPr>
                <a:t>1-2 leçons</a:t>
              </a:r>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29"/>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62626"/>
              </a:buClr>
              <a:buSzPts val="3600"/>
              <a:buFont typeface="Century Gothic"/>
              <a:buNone/>
            </a:pPr>
            <a:r>
              <a:rPr lang="fr-FR"/>
              <a:t>CONSTRUCTION DE LA FSP</a:t>
            </a:r>
            <a:br>
              <a:rPr lang="fr-FR"/>
            </a:br>
            <a:r>
              <a:rPr lang="fr-FR"/>
              <a:t>LEÇON 1 : Objectifs Prof</a:t>
            </a:r>
            <a:endParaRPr/>
          </a:p>
        </p:txBody>
      </p:sp>
      <p:sp>
        <p:nvSpPr>
          <p:cNvPr id="271" name="Google Shape;271;p29"/>
          <p:cNvSpPr txBox="1">
            <a:spLocks noGrp="1"/>
          </p:cNvSpPr>
          <p:nvPr>
            <p:ph type="body" idx="1"/>
          </p:nvPr>
        </p:nvSpPr>
        <p:spPr>
          <a:xfrm>
            <a:off x="2589212" y="2133600"/>
            <a:ext cx="8915400" cy="3962400"/>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SzPts val="1800"/>
              <a:buFont typeface="Arial" panose="020B0604020202020204" pitchFamily="34" charset="0"/>
              <a:buChar char="•"/>
            </a:pPr>
            <a:r>
              <a:rPr lang="fr-FR" dirty="0"/>
              <a:t>Règles de base </a:t>
            </a:r>
            <a:endParaRPr dirty="0"/>
          </a:p>
          <a:p>
            <a:pPr lvl="0" algn="l" rtl="0">
              <a:spcBef>
                <a:spcPts val="1000"/>
              </a:spcBef>
              <a:spcAft>
                <a:spcPts val="0"/>
              </a:spcAft>
              <a:buSzPts val="1800"/>
              <a:buFont typeface="Arial" panose="020B0604020202020204" pitchFamily="34" charset="0"/>
              <a:buChar char="•"/>
            </a:pPr>
            <a:endParaRPr dirty="0"/>
          </a:p>
          <a:p>
            <a:pPr marL="342900" lvl="0" indent="-342900" algn="l" rtl="0">
              <a:spcBef>
                <a:spcPts val="1000"/>
              </a:spcBef>
              <a:spcAft>
                <a:spcPts val="0"/>
              </a:spcAft>
              <a:buSzPts val="1800"/>
              <a:buFont typeface="Arial" panose="020B0604020202020204" pitchFamily="34" charset="0"/>
              <a:buChar char="•"/>
            </a:pPr>
            <a:r>
              <a:rPr lang="fr-FR" dirty="0"/>
              <a:t>Emergence des zones dangereuses</a:t>
            </a:r>
            <a:endParaRPr dirty="0"/>
          </a:p>
          <a:p>
            <a:pPr lvl="0" algn="l" rtl="0">
              <a:spcBef>
                <a:spcPts val="1000"/>
              </a:spcBef>
              <a:spcAft>
                <a:spcPts val="0"/>
              </a:spcAft>
              <a:buSzPts val="1800"/>
              <a:buFont typeface="Arial" panose="020B0604020202020204" pitchFamily="34" charset="0"/>
              <a:buChar char="•"/>
            </a:pPr>
            <a:endParaRPr dirty="0"/>
          </a:p>
          <a:p>
            <a:pPr marL="342900" lvl="0" indent="-342900" algn="l" rtl="0">
              <a:spcBef>
                <a:spcPts val="1000"/>
              </a:spcBef>
              <a:spcAft>
                <a:spcPts val="0"/>
              </a:spcAft>
              <a:buSzPts val="1800"/>
              <a:buFont typeface="Arial" panose="020B0604020202020204" pitchFamily="34" charset="0"/>
              <a:buChar char="•"/>
            </a:pPr>
            <a:r>
              <a:rPr lang="fr-FR" dirty="0"/>
              <a:t>Lien entre les 2 OE</a:t>
            </a:r>
            <a:endParaRPr dirty="0"/>
          </a:p>
          <a:p>
            <a:pPr marL="342900" lvl="0" indent="-228600" algn="l" rtl="0">
              <a:spcBef>
                <a:spcPts val="1000"/>
              </a:spcBef>
              <a:spcAft>
                <a:spcPts val="0"/>
              </a:spcAft>
              <a:buSzPts val="1800"/>
              <a:buNone/>
            </a:pPr>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30"/>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62626"/>
              </a:buClr>
              <a:buSzPts val="3600"/>
              <a:buFont typeface="Century Gothic"/>
              <a:buNone/>
            </a:pPr>
            <a:r>
              <a:rPr lang="fr-FR"/>
              <a:t>CONSTRUCTION DE LA FSP</a:t>
            </a:r>
            <a:br>
              <a:rPr lang="fr-FR"/>
            </a:br>
            <a:r>
              <a:rPr lang="fr-FR"/>
              <a:t>LEÇON 1A : Niveaux des joueurs</a:t>
            </a:r>
            <a:endParaRPr/>
          </a:p>
        </p:txBody>
      </p:sp>
      <p:sp>
        <p:nvSpPr>
          <p:cNvPr id="277" name="Google Shape;277;p30"/>
          <p:cNvSpPr txBox="1">
            <a:spLocks noGrp="1"/>
          </p:cNvSpPr>
          <p:nvPr>
            <p:ph type="body" idx="1"/>
          </p:nvPr>
        </p:nvSpPr>
        <p:spPr>
          <a:xfrm>
            <a:off x="2589212" y="2133600"/>
            <a:ext cx="8915400" cy="3962400"/>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SzPts val="1800"/>
              <a:buFont typeface="Arial" panose="020B0604020202020204" pitchFamily="34" charset="0"/>
              <a:buChar char="•"/>
            </a:pPr>
            <a:r>
              <a:rPr lang="fr-FR" dirty="0"/>
              <a:t>LE PERDANT RESTE =&gt; Situation d’établissement des niveaux des élèves </a:t>
            </a:r>
            <a:endParaRPr dirty="0"/>
          </a:p>
          <a:p>
            <a:pPr lvl="0" algn="l" rtl="0">
              <a:spcBef>
                <a:spcPts val="1000"/>
              </a:spcBef>
              <a:spcAft>
                <a:spcPts val="0"/>
              </a:spcAft>
              <a:buSzPts val="1800"/>
              <a:buFont typeface="Arial" panose="020B0604020202020204" pitchFamily="34" charset="0"/>
              <a:buChar char="•"/>
            </a:pPr>
            <a:endParaRPr dirty="0"/>
          </a:p>
          <a:p>
            <a:pPr marL="342900" lvl="0" indent="-342900" algn="l" rtl="0">
              <a:spcBef>
                <a:spcPts val="1000"/>
              </a:spcBef>
              <a:spcAft>
                <a:spcPts val="0"/>
              </a:spcAft>
              <a:buSzPts val="1800"/>
              <a:buFont typeface="Arial" panose="020B0604020202020204" pitchFamily="34" charset="0"/>
              <a:buChar char="•"/>
            </a:pPr>
            <a:r>
              <a:rPr lang="fr-FR" b="1" u="sng" dirty="0"/>
              <a:t>Objectif :</a:t>
            </a:r>
            <a:r>
              <a:rPr lang="fr-FR" dirty="0"/>
              <a:t> en 30 minutes, obtenir le plus de victoires</a:t>
            </a:r>
            <a:endParaRPr b="1" u="sng" dirty="0"/>
          </a:p>
          <a:p>
            <a:pPr marL="342900" lvl="0" indent="-342900" algn="l" rtl="0">
              <a:spcBef>
                <a:spcPts val="1000"/>
              </a:spcBef>
              <a:spcAft>
                <a:spcPts val="0"/>
              </a:spcAft>
              <a:buSzPts val="1800"/>
              <a:buFont typeface="Arial" panose="020B0604020202020204" pitchFamily="34" charset="0"/>
              <a:buChar char="•"/>
            </a:pPr>
            <a:r>
              <a:rPr lang="fr-FR" dirty="0"/>
              <a:t>1/ 2 Terrain + couloir</a:t>
            </a:r>
            <a:endParaRPr dirty="0"/>
          </a:p>
          <a:p>
            <a:pPr marL="342900" lvl="0" indent="-342900" algn="l" rtl="0">
              <a:spcBef>
                <a:spcPts val="1000"/>
              </a:spcBef>
              <a:spcAft>
                <a:spcPts val="0"/>
              </a:spcAft>
              <a:buSzPts val="1800"/>
              <a:buFont typeface="Arial" panose="020B0604020202020204" pitchFamily="34" charset="0"/>
              <a:buChar char="•"/>
            </a:pPr>
            <a:r>
              <a:rPr lang="fr-FR" dirty="0"/>
              <a:t>Alternance du service</a:t>
            </a:r>
            <a:endParaRPr dirty="0"/>
          </a:p>
          <a:p>
            <a:pPr marL="342900" lvl="0" indent="-342900" algn="l" rtl="0">
              <a:spcBef>
                <a:spcPts val="1000"/>
              </a:spcBef>
              <a:spcAft>
                <a:spcPts val="0"/>
              </a:spcAft>
              <a:buSzPts val="1800"/>
              <a:buFont typeface="Arial" panose="020B0604020202020204" pitchFamily="34" charset="0"/>
              <a:buChar char="•"/>
            </a:pPr>
            <a:r>
              <a:rPr lang="fr-FR" dirty="0"/>
              <a:t>Matchs en 7 points / point décisif</a:t>
            </a:r>
            <a:endParaRPr dirty="0"/>
          </a:p>
          <a:p>
            <a:pPr marL="342900" lvl="0" indent="-342900" algn="l" rtl="0">
              <a:spcBef>
                <a:spcPts val="1000"/>
              </a:spcBef>
              <a:spcAft>
                <a:spcPts val="0"/>
              </a:spcAft>
              <a:buSzPts val="1800"/>
              <a:buFont typeface="Arial" panose="020B0604020202020204" pitchFamily="34" charset="0"/>
              <a:buChar char="•"/>
            </a:pPr>
            <a:r>
              <a:rPr lang="fr-FR" dirty="0"/>
              <a:t>3 à 4 joueurs en attente sur la « rampe de lancement »</a:t>
            </a:r>
            <a:endParaRPr dirty="0"/>
          </a:p>
          <a:p>
            <a:pPr marL="342900" lvl="0" indent="-342900" algn="l" rtl="0">
              <a:spcBef>
                <a:spcPts val="1000"/>
              </a:spcBef>
              <a:spcAft>
                <a:spcPts val="0"/>
              </a:spcAft>
              <a:buSzPts val="1800"/>
              <a:buFont typeface="Arial" panose="020B0604020202020204" pitchFamily="34" charset="0"/>
              <a:buChar char="•"/>
            </a:pPr>
            <a:r>
              <a:rPr lang="fr-FR" dirty="0"/>
              <a:t>Je gagne, je sors et je vais noter ma victoire</a:t>
            </a:r>
            <a:endParaRPr dirty="0"/>
          </a:p>
          <a:p>
            <a:pPr marL="342900" lvl="0" indent="-342900" algn="l" rtl="0">
              <a:spcBef>
                <a:spcPts val="1000"/>
              </a:spcBef>
              <a:spcAft>
                <a:spcPts val="0"/>
              </a:spcAft>
              <a:buSzPts val="1800"/>
              <a:buFont typeface="Arial" panose="020B0604020202020204" pitchFamily="34" charset="0"/>
              <a:buChar char="•"/>
            </a:pPr>
            <a:r>
              <a:rPr lang="fr-FR" dirty="0"/>
              <a:t>Je perds je reste sur le terrain et j’attends un nouveau joueur en conservant les points acquis</a:t>
            </a:r>
            <a:endParaRPr dirty="0"/>
          </a:p>
          <a:p>
            <a:pPr lvl="0" algn="l" rtl="0">
              <a:spcBef>
                <a:spcPts val="1000"/>
              </a:spcBef>
              <a:spcAft>
                <a:spcPts val="0"/>
              </a:spcAft>
              <a:buSzPts val="1800"/>
              <a:buFont typeface="Arial" panose="020B0604020202020204" pitchFamily="34" charset="0"/>
              <a:buChar char="•"/>
            </a:pPr>
            <a:endParaR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31"/>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62626"/>
              </a:buClr>
              <a:buSzPts val="3600"/>
              <a:buFont typeface="Century Gothic"/>
              <a:buNone/>
            </a:pPr>
            <a:r>
              <a:rPr lang="fr-FR"/>
              <a:t>CONSTRUCTION DE LA FSP</a:t>
            </a:r>
            <a:br>
              <a:rPr lang="fr-FR"/>
            </a:br>
            <a:r>
              <a:rPr lang="fr-FR"/>
              <a:t>LEÇON 1B : Niveaux des joueurs / ADN</a:t>
            </a:r>
            <a:endParaRPr/>
          </a:p>
        </p:txBody>
      </p:sp>
      <p:sp>
        <p:nvSpPr>
          <p:cNvPr id="283" name="Google Shape;283;p31"/>
          <p:cNvSpPr txBox="1">
            <a:spLocks noGrp="1"/>
          </p:cNvSpPr>
          <p:nvPr>
            <p:ph type="body" idx="1"/>
          </p:nvPr>
        </p:nvSpPr>
        <p:spPr>
          <a:xfrm>
            <a:off x="2589212" y="2133599"/>
            <a:ext cx="8915400" cy="4233333"/>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SzPts val="1800"/>
              <a:buFont typeface="Arial" panose="020B0604020202020204" pitchFamily="34" charset="0"/>
              <a:buChar char="•"/>
            </a:pPr>
            <a:r>
              <a:rPr lang="fr-FR" dirty="0"/>
              <a:t>ECLAIR OU KO =&gt; Situation d’établissement des niveaux des élèves </a:t>
            </a:r>
            <a:endParaRPr dirty="0"/>
          </a:p>
          <a:p>
            <a:pPr marL="342900" lvl="0" indent="-342900" algn="l" rtl="0">
              <a:spcBef>
                <a:spcPts val="1000"/>
              </a:spcBef>
              <a:spcAft>
                <a:spcPts val="0"/>
              </a:spcAft>
              <a:buSzPts val="1800"/>
              <a:buFont typeface="Arial" panose="020B0604020202020204" pitchFamily="34" charset="0"/>
              <a:buChar char="•"/>
            </a:pPr>
            <a:r>
              <a:rPr lang="fr-FR" dirty="0"/>
              <a:t>Permet d’enclencher l’ADN de la FSP</a:t>
            </a:r>
            <a:endParaRPr dirty="0"/>
          </a:p>
          <a:p>
            <a:pPr marL="342900" lvl="0" indent="-342900" algn="l" rtl="0">
              <a:spcBef>
                <a:spcPts val="1000"/>
              </a:spcBef>
              <a:spcAft>
                <a:spcPts val="0"/>
              </a:spcAft>
              <a:buSzPts val="1800"/>
              <a:buFont typeface="Arial" panose="020B0604020202020204" pitchFamily="34" charset="0"/>
              <a:buChar char="•"/>
            </a:pPr>
            <a:r>
              <a:rPr lang="fr-FR" b="1" u="sng" dirty="0"/>
              <a:t>Objectif :</a:t>
            </a:r>
            <a:r>
              <a:rPr lang="fr-FR" dirty="0"/>
              <a:t> en 10 minutes, avoir le plus de victoires et en priorité des KO</a:t>
            </a:r>
            <a:endParaRPr dirty="0"/>
          </a:p>
          <a:p>
            <a:pPr marL="342900" lvl="0" indent="-342900" algn="l" rtl="0">
              <a:spcBef>
                <a:spcPts val="1000"/>
              </a:spcBef>
              <a:spcAft>
                <a:spcPts val="0"/>
              </a:spcAft>
              <a:buSzPts val="1800"/>
              <a:buFont typeface="Arial" panose="020B0604020202020204" pitchFamily="34" charset="0"/>
              <a:buChar char="•"/>
            </a:pPr>
            <a:r>
              <a:rPr lang="fr-FR" dirty="0"/>
              <a:t>Poule de 3 / 4 Joueurs regroupés à l’issu de la phase 1A</a:t>
            </a:r>
            <a:endParaRPr dirty="0"/>
          </a:p>
          <a:p>
            <a:pPr marL="342900" lvl="0" indent="-342900" algn="l" rtl="0">
              <a:spcBef>
                <a:spcPts val="1000"/>
              </a:spcBef>
              <a:spcAft>
                <a:spcPts val="0"/>
              </a:spcAft>
              <a:buSzPts val="1800"/>
              <a:buFont typeface="Arial" panose="020B0604020202020204" pitchFamily="34" charset="0"/>
              <a:buChar char="•"/>
            </a:pPr>
            <a:r>
              <a:rPr lang="fr-FR" dirty="0"/>
              <a:t>1/ 2 Terrain + couloir</a:t>
            </a:r>
            <a:endParaRPr dirty="0"/>
          </a:p>
          <a:p>
            <a:pPr marL="342900" lvl="0" indent="-342900" algn="l" rtl="0">
              <a:spcBef>
                <a:spcPts val="1000"/>
              </a:spcBef>
              <a:spcAft>
                <a:spcPts val="0"/>
              </a:spcAft>
              <a:buSzPts val="1800"/>
              <a:buFont typeface="Arial" panose="020B0604020202020204" pitchFamily="34" charset="0"/>
              <a:buChar char="•"/>
            </a:pPr>
            <a:r>
              <a:rPr lang="fr-FR" dirty="0"/>
              <a:t>Alternance du service</a:t>
            </a:r>
            <a:endParaRPr dirty="0"/>
          </a:p>
          <a:p>
            <a:pPr marL="342900" lvl="0" indent="-342900" algn="l" rtl="0">
              <a:spcBef>
                <a:spcPts val="1000"/>
              </a:spcBef>
              <a:spcAft>
                <a:spcPts val="0"/>
              </a:spcAft>
              <a:buSzPts val="1800"/>
              <a:buFont typeface="Arial" panose="020B0604020202020204" pitchFamily="34" charset="0"/>
              <a:buChar char="•"/>
            </a:pPr>
            <a:r>
              <a:rPr lang="fr-FR" dirty="0"/>
              <a:t>2 façons de gagner le match : </a:t>
            </a:r>
            <a:endParaRPr dirty="0"/>
          </a:p>
          <a:p>
            <a:pPr marL="742950" lvl="1" indent="-285750" algn="l" rtl="0">
              <a:spcBef>
                <a:spcPts val="1000"/>
              </a:spcBef>
              <a:spcAft>
                <a:spcPts val="0"/>
              </a:spcAft>
              <a:buSzPts val="1600"/>
              <a:buFont typeface="Arial" panose="020B0604020202020204" pitchFamily="34" charset="0"/>
              <a:buChar char="•"/>
            </a:pPr>
            <a:r>
              <a:rPr lang="fr-FR" dirty="0"/>
              <a:t>     </a:t>
            </a:r>
            <a:r>
              <a:rPr lang="fr-FR" sz="1800" dirty="0"/>
              <a:t>Etre le premier à marquer 3 points</a:t>
            </a:r>
            <a:endParaRPr dirty="0"/>
          </a:p>
          <a:p>
            <a:pPr lvl="1" algn="l" rtl="0">
              <a:spcBef>
                <a:spcPts val="1000"/>
              </a:spcBef>
              <a:spcAft>
                <a:spcPts val="0"/>
              </a:spcAft>
              <a:buSzPts val="1800"/>
              <a:buFont typeface="Arial" panose="020B0604020202020204" pitchFamily="34" charset="0"/>
              <a:buChar char="•"/>
            </a:pPr>
            <a:endParaRPr sz="1800" dirty="0"/>
          </a:p>
          <a:p>
            <a:pPr marL="742950" lvl="1" indent="-285750" algn="l" rtl="0">
              <a:spcBef>
                <a:spcPts val="1000"/>
              </a:spcBef>
              <a:spcAft>
                <a:spcPts val="0"/>
              </a:spcAft>
              <a:buSzPts val="1800"/>
              <a:buFont typeface="Arial" panose="020B0604020202020204" pitchFamily="34" charset="0"/>
              <a:buChar char="•"/>
            </a:pPr>
            <a:r>
              <a:rPr lang="fr-FR" sz="1800" dirty="0"/>
              <a:t>       je gagne le match directement si je mets un point gagnant</a:t>
            </a:r>
            <a:endParaRPr dirty="0"/>
          </a:p>
        </p:txBody>
      </p:sp>
      <p:pic>
        <p:nvPicPr>
          <p:cNvPr id="284" name="Google Shape;284;p31"/>
          <p:cNvPicPr preferRelativeResize="0"/>
          <p:nvPr/>
        </p:nvPicPr>
        <p:blipFill rotWithShape="1">
          <a:blip r:embed="rId3">
            <a:alphaModFix/>
          </a:blip>
          <a:srcRect/>
          <a:stretch/>
        </p:blipFill>
        <p:spPr>
          <a:xfrm>
            <a:off x="3403599" y="4879024"/>
            <a:ext cx="275166" cy="429576"/>
          </a:xfrm>
          <a:prstGeom prst="rect">
            <a:avLst/>
          </a:prstGeom>
          <a:noFill/>
          <a:ln>
            <a:noFill/>
          </a:ln>
        </p:spPr>
      </p:pic>
      <p:pic>
        <p:nvPicPr>
          <p:cNvPr id="285" name="Google Shape;285;p31"/>
          <p:cNvPicPr preferRelativeResize="0"/>
          <p:nvPr/>
        </p:nvPicPr>
        <p:blipFill rotWithShape="1">
          <a:blip r:embed="rId4">
            <a:alphaModFix/>
          </a:blip>
          <a:srcRect/>
          <a:stretch/>
        </p:blipFill>
        <p:spPr>
          <a:xfrm>
            <a:off x="3261782" y="5558366"/>
            <a:ext cx="558800" cy="5588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32"/>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62626"/>
              </a:buClr>
              <a:buSzPts val="3600"/>
              <a:buFont typeface="Century Gothic"/>
              <a:buNone/>
            </a:pPr>
            <a:r>
              <a:rPr lang="fr-FR"/>
              <a:t>CONSTRUCTION DE LA FSP</a:t>
            </a:r>
            <a:br>
              <a:rPr lang="fr-FR"/>
            </a:br>
            <a:r>
              <a:rPr lang="fr-FR"/>
              <a:t>LEÇON 1B : Niveaux des joueurs / ADN</a:t>
            </a:r>
            <a:endParaRPr/>
          </a:p>
        </p:txBody>
      </p:sp>
      <p:sp>
        <p:nvSpPr>
          <p:cNvPr id="291" name="Google Shape;291;p32"/>
          <p:cNvSpPr txBox="1">
            <a:spLocks noGrp="1"/>
          </p:cNvSpPr>
          <p:nvPr>
            <p:ph type="body" idx="1"/>
          </p:nvPr>
        </p:nvSpPr>
        <p:spPr>
          <a:xfrm>
            <a:off x="2589212" y="2133599"/>
            <a:ext cx="8915400" cy="4233333"/>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SzPts val="1800"/>
              <a:buChar char="🠶"/>
            </a:pPr>
            <a:r>
              <a:rPr lang="fr-FR"/>
              <a:t>ECLAIR OU KO =&gt; Situation d’établissement des niveaux des élèves </a:t>
            </a:r>
            <a:endParaRPr/>
          </a:p>
          <a:p>
            <a:pPr marL="342900" lvl="0" indent="-342900" algn="l" rtl="0">
              <a:spcBef>
                <a:spcPts val="1000"/>
              </a:spcBef>
              <a:spcAft>
                <a:spcPts val="0"/>
              </a:spcAft>
              <a:buSzPts val="1800"/>
              <a:buChar char="🠶"/>
            </a:pPr>
            <a:r>
              <a:rPr lang="fr-FR"/>
              <a:t>Permet d’enclencher l’ADN de la FSP</a:t>
            </a:r>
            <a:endParaRPr/>
          </a:p>
          <a:p>
            <a:pPr marL="342900" lvl="0" indent="-342900" algn="l" rtl="0">
              <a:spcBef>
                <a:spcPts val="1000"/>
              </a:spcBef>
              <a:spcAft>
                <a:spcPts val="0"/>
              </a:spcAft>
              <a:buSzPts val="1800"/>
              <a:buChar char="🠶"/>
            </a:pPr>
            <a:r>
              <a:rPr lang="fr-FR" b="1" u="sng"/>
              <a:t>Objectif :</a:t>
            </a:r>
            <a:r>
              <a:rPr lang="fr-FR"/>
              <a:t> en 10 minutes, avoir le plus de victoires et en priorité des KO</a:t>
            </a:r>
            <a:endParaRPr/>
          </a:p>
          <a:p>
            <a:pPr marL="342900" lvl="0" indent="-342900" algn="l" rtl="0">
              <a:spcBef>
                <a:spcPts val="1000"/>
              </a:spcBef>
              <a:spcAft>
                <a:spcPts val="0"/>
              </a:spcAft>
              <a:buSzPts val="1800"/>
              <a:buChar char="🠶"/>
            </a:pPr>
            <a:r>
              <a:rPr lang="fr-FR"/>
              <a:t>Poule de 3 / 4 Joueurs regroupés à l’issu de la phase 1A</a:t>
            </a:r>
            <a:endParaRPr/>
          </a:p>
          <a:p>
            <a:pPr marL="342900" lvl="0" indent="-342900" algn="l" rtl="0">
              <a:spcBef>
                <a:spcPts val="1000"/>
              </a:spcBef>
              <a:spcAft>
                <a:spcPts val="0"/>
              </a:spcAft>
              <a:buSzPts val="1800"/>
              <a:buChar char="🠶"/>
            </a:pPr>
            <a:r>
              <a:rPr lang="fr-FR"/>
              <a:t>1/ 2 Terrain + couloir</a:t>
            </a:r>
            <a:endParaRPr/>
          </a:p>
          <a:p>
            <a:pPr marL="342900" lvl="0" indent="-342900" algn="l" rtl="0">
              <a:spcBef>
                <a:spcPts val="1000"/>
              </a:spcBef>
              <a:spcAft>
                <a:spcPts val="0"/>
              </a:spcAft>
              <a:buSzPts val="1800"/>
              <a:buChar char="🠶"/>
            </a:pPr>
            <a:r>
              <a:rPr lang="fr-FR"/>
              <a:t>Alternance du service</a:t>
            </a:r>
            <a:endParaRPr/>
          </a:p>
          <a:p>
            <a:pPr marL="342900" lvl="0" indent="-342900" algn="l" rtl="0">
              <a:spcBef>
                <a:spcPts val="1000"/>
              </a:spcBef>
              <a:spcAft>
                <a:spcPts val="0"/>
              </a:spcAft>
              <a:buSzPts val="1800"/>
              <a:buChar char="🠶"/>
            </a:pPr>
            <a:r>
              <a:rPr lang="fr-FR"/>
              <a:t>2 façons de gagner le match : </a:t>
            </a:r>
            <a:endParaRPr/>
          </a:p>
          <a:p>
            <a:pPr marL="742950" lvl="1" indent="-285750" algn="l" rtl="0">
              <a:spcBef>
                <a:spcPts val="1000"/>
              </a:spcBef>
              <a:spcAft>
                <a:spcPts val="0"/>
              </a:spcAft>
              <a:buSzPts val="1600"/>
              <a:buChar char="🠶"/>
            </a:pPr>
            <a:r>
              <a:rPr lang="fr-FR"/>
              <a:t>     </a:t>
            </a:r>
            <a:r>
              <a:rPr lang="fr-FR" sz="1800"/>
              <a:t>Etre le premier à marquer 3 points</a:t>
            </a:r>
            <a:endParaRPr/>
          </a:p>
          <a:p>
            <a:pPr marL="742950" lvl="1" indent="-171450" algn="l" rtl="0">
              <a:spcBef>
                <a:spcPts val="1000"/>
              </a:spcBef>
              <a:spcAft>
                <a:spcPts val="0"/>
              </a:spcAft>
              <a:buSzPts val="1800"/>
              <a:buNone/>
            </a:pPr>
            <a:endParaRPr sz="1800"/>
          </a:p>
          <a:p>
            <a:pPr marL="742950" lvl="1" indent="-285750" algn="l" rtl="0">
              <a:spcBef>
                <a:spcPts val="1000"/>
              </a:spcBef>
              <a:spcAft>
                <a:spcPts val="0"/>
              </a:spcAft>
              <a:buSzPts val="1800"/>
              <a:buChar char="🠶"/>
            </a:pPr>
            <a:r>
              <a:rPr lang="fr-FR" sz="1800"/>
              <a:t>       je gagne le match directement si je mets un point gagnant</a:t>
            </a:r>
            <a:endParaRPr/>
          </a:p>
        </p:txBody>
      </p:sp>
      <p:pic>
        <p:nvPicPr>
          <p:cNvPr id="292" name="Google Shape;292;p32"/>
          <p:cNvPicPr preferRelativeResize="0"/>
          <p:nvPr/>
        </p:nvPicPr>
        <p:blipFill rotWithShape="1">
          <a:blip r:embed="rId3">
            <a:alphaModFix/>
          </a:blip>
          <a:srcRect/>
          <a:stretch/>
        </p:blipFill>
        <p:spPr>
          <a:xfrm>
            <a:off x="3403599" y="4879024"/>
            <a:ext cx="275166" cy="429576"/>
          </a:xfrm>
          <a:prstGeom prst="rect">
            <a:avLst/>
          </a:prstGeom>
          <a:noFill/>
          <a:ln>
            <a:noFill/>
          </a:ln>
        </p:spPr>
      </p:pic>
      <p:pic>
        <p:nvPicPr>
          <p:cNvPr id="293" name="Google Shape;293;p32"/>
          <p:cNvPicPr preferRelativeResize="0"/>
          <p:nvPr/>
        </p:nvPicPr>
        <p:blipFill rotWithShape="1">
          <a:blip r:embed="rId4">
            <a:alphaModFix/>
          </a:blip>
          <a:srcRect/>
          <a:stretch/>
        </p:blipFill>
        <p:spPr>
          <a:xfrm>
            <a:off x="3261782" y="5558366"/>
            <a:ext cx="558800" cy="558800"/>
          </a:xfrm>
          <a:prstGeom prst="rect">
            <a:avLst/>
          </a:prstGeom>
          <a:noFill/>
          <a:ln>
            <a:noFill/>
          </a:ln>
        </p:spPr>
      </p:pic>
      <p:sp>
        <p:nvSpPr>
          <p:cNvPr id="294" name="Google Shape;294;p32"/>
          <p:cNvSpPr txBox="1"/>
          <p:nvPr/>
        </p:nvSpPr>
        <p:spPr>
          <a:xfrm>
            <a:off x="2319867" y="1905000"/>
            <a:ext cx="9042400" cy="4524315"/>
          </a:xfrm>
          <a:prstGeom prst="rect">
            <a:avLst/>
          </a:prstGeom>
          <a:solidFill>
            <a:schemeClr val="accent1"/>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7200" b="1" i="0" u="none" strike="noStrike" cap="none">
                <a:solidFill>
                  <a:schemeClr val="lt1"/>
                </a:solidFill>
                <a:latin typeface="Century Gothic"/>
                <a:ea typeface="Century Gothic"/>
                <a:cs typeface="Century Gothic"/>
                <a:sym typeface="Century Gothic"/>
              </a:rPr>
              <a:t>EMERGENCE </a:t>
            </a:r>
            <a:endParaRPr/>
          </a:p>
          <a:p>
            <a:pPr marL="0" marR="0" lvl="0" indent="0" algn="ctr" rtl="0">
              <a:spcBef>
                <a:spcPts val="0"/>
              </a:spcBef>
              <a:spcAft>
                <a:spcPts val="0"/>
              </a:spcAft>
              <a:buNone/>
            </a:pPr>
            <a:r>
              <a:rPr lang="fr-FR" sz="7200" b="1" i="0" u="none" strike="noStrike" cap="none">
                <a:solidFill>
                  <a:schemeClr val="lt1"/>
                </a:solidFill>
                <a:latin typeface="Century Gothic"/>
                <a:ea typeface="Century Gothic"/>
                <a:cs typeface="Century Gothic"/>
                <a:sym typeface="Century Gothic"/>
              </a:rPr>
              <a:t>DES </a:t>
            </a:r>
            <a:endParaRPr/>
          </a:p>
          <a:p>
            <a:pPr marL="0" marR="0" lvl="0" indent="0" algn="ctr" rtl="0">
              <a:spcBef>
                <a:spcPts val="0"/>
              </a:spcBef>
              <a:spcAft>
                <a:spcPts val="0"/>
              </a:spcAft>
              <a:buNone/>
            </a:pPr>
            <a:r>
              <a:rPr lang="fr-FR" sz="7200" b="1" i="0" u="none" strike="noStrike" cap="none">
                <a:solidFill>
                  <a:schemeClr val="lt1"/>
                </a:solidFill>
                <a:latin typeface="Century Gothic"/>
                <a:ea typeface="Century Gothic"/>
                <a:cs typeface="Century Gothic"/>
                <a:sym typeface="Century Gothic"/>
              </a:rPr>
              <a:t>ZONES DANGEREUSES</a:t>
            </a:r>
            <a:endParaRPr/>
          </a:p>
        </p:txBody>
      </p:sp>
      <p:pic>
        <p:nvPicPr>
          <p:cNvPr id="295" name="Google Shape;295;p32"/>
          <p:cNvPicPr preferRelativeResize="0"/>
          <p:nvPr/>
        </p:nvPicPr>
        <p:blipFill rotWithShape="1">
          <a:blip r:embed="rId5">
            <a:alphaModFix/>
          </a:blip>
          <a:srcRect/>
          <a:stretch/>
        </p:blipFill>
        <p:spPr>
          <a:xfrm>
            <a:off x="2285322" y="2519946"/>
            <a:ext cx="2407213" cy="2573866"/>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33"/>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rmAutofit/>
          </a:bodyPr>
          <a:lstStyle/>
          <a:p>
            <a:pPr lvl="0" algn="l" rtl="0">
              <a:spcBef>
                <a:spcPts val="0"/>
              </a:spcBef>
              <a:spcAft>
                <a:spcPts val="0"/>
              </a:spcAft>
              <a:buClr>
                <a:srgbClr val="262626"/>
              </a:buClr>
              <a:buSzPts val="3600"/>
            </a:pPr>
            <a:r>
              <a:rPr lang="fr-FR" dirty="0"/>
              <a:t>CONSTRUCTION DE LA FSP</a:t>
            </a:r>
            <a:br>
              <a:rPr lang="fr-FR" dirty="0"/>
            </a:br>
            <a:r>
              <a:rPr lang="fr-FR" dirty="0"/>
              <a:t>LEÇON 1B : Niveaux des joueurs / ADN</a:t>
            </a:r>
            <a:endParaRPr dirty="0"/>
          </a:p>
        </p:txBody>
      </p:sp>
      <p:sp>
        <p:nvSpPr>
          <p:cNvPr id="301" name="Google Shape;301;p33"/>
          <p:cNvSpPr txBox="1">
            <a:spLocks noGrp="1"/>
          </p:cNvSpPr>
          <p:nvPr>
            <p:ph type="body" idx="1"/>
          </p:nvPr>
        </p:nvSpPr>
        <p:spPr>
          <a:xfrm>
            <a:off x="2589212" y="2133599"/>
            <a:ext cx="8915400" cy="2456689"/>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SzPts val="1800"/>
              <a:buFont typeface="Arial" panose="020B0604020202020204" pitchFamily="34" charset="0"/>
              <a:buChar char="•"/>
            </a:pPr>
            <a:r>
              <a:rPr lang="fr-FR"/>
              <a:t>ECLAIR OU KO</a:t>
            </a:r>
            <a:endParaRPr/>
          </a:p>
          <a:p>
            <a:pPr marL="342900" lvl="0" indent="-342900" algn="l" rtl="0">
              <a:spcBef>
                <a:spcPts val="1000"/>
              </a:spcBef>
              <a:spcAft>
                <a:spcPts val="0"/>
              </a:spcAft>
              <a:buSzPts val="1800"/>
              <a:buFont typeface="Arial" panose="020B0604020202020204" pitchFamily="34" charset="0"/>
              <a:buChar char="•"/>
            </a:pPr>
            <a:r>
              <a:rPr lang="fr-FR"/>
              <a:t>2 façons de gagner le match : </a:t>
            </a:r>
            <a:endParaRPr/>
          </a:p>
          <a:p>
            <a:pPr marL="742950" lvl="1" indent="-285750" algn="l" rtl="0">
              <a:spcBef>
                <a:spcPts val="1000"/>
              </a:spcBef>
              <a:spcAft>
                <a:spcPts val="0"/>
              </a:spcAft>
              <a:buSzPts val="1600"/>
              <a:buFont typeface="Arial" panose="020B0604020202020204" pitchFamily="34" charset="0"/>
              <a:buChar char="•"/>
            </a:pPr>
            <a:r>
              <a:rPr lang="fr-FR"/>
              <a:t>     </a:t>
            </a:r>
            <a:r>
              <a:rPr lang="fr-FR" sz="1800"/>
              <a:t>Etre le premier à marquer 3 points</a:t>
            </a:r>
            <a:endParaRPr/>
          </a:p>
          <a:p>
            <a:pPr lvl="1" algn="l" rtl="0">
              <a:spcBef>
                <a:spcPts val="1000"/>
              </a:spcBef>
              <a:spcAft>
                <a:spcPts val="0"/>
              </a:spcAft>
              <a:buSzPts val="1800"/>
              <a:buFont typeface="Arial" panose="020B0604020202020204" pitchFamily="34" charset="0"/>
              <a:buChar char="•"/>
            </a:pPr>
            <a:endParaRPr sz="1800"/>
          </a:p>
          <a:p>
            <a:pPr marL="742950" lvl="1" indent="-285750" algn="l" rtl="0">
              <a:spcBef>
                <a:spcPts val="1000"/>
              </a:spcBef>
              <a:spcAft>
                <a:spcPts val="0"/>
              </a:spcAft>
              <a:buSzPts val="1800"/>
              <a:buFont typeface="Arial" panose="020B0604020202020204" pitchFamily="34" charset="0"/>
              <a:buChar char="•"/>
            </a:pPr>
            <a:r>
              <a:rPr lang="fr-FR" sz="1800"/>
              <a:t>          je gagne le match directement si je mets un point gagnant </a:t>
            </a:r>
            <a:r>
              <a:rPr lang="fr-FR" sz="1800" b="1" u="sng"/>
              <a:t>DANS UNE ZONE DANGEREUSE</a:t>
            </a:r>
            <a:endParaRPr sz="1800"/>
          </a:p>
        </p:txBody>
      </p:sp>
      <p:pic>
        <p:nvPicPr>
          <p:cNvPr id="302" name="Google Shape;302;p33"/>
          <p:cNvPicPr preferRelativeResize="0"/>
          <p:nvPr/>
        </p:nvPicPr>
        <p:blipFill rotWithShape="1">
          <a:blip r:embed="rId3">
            <a:alphaModFix/>
          </a:blip>
          <a:srcRect/>
          <a:stretch/>
        </p:blipFill>
        <p:spPr>
          <a:xfrm>
            <a:off x="3403599" y="2849056"/>
            <a:ext cx="275166" cy="429576"/>
          </a:xfrm>
          <a:prstGeom prst="rect">
            <a:avLst/>
          </a:prstGeom>
          <a:noFill/>
          <a:ln>
            <a:noFill/>
          </a:ln>
        </p:spPr>
      </p:pic>
      <p:pic>
        <p:nvPicPr>
          <p:cNvPr id="303" name="Google Shape;303;p33"/>
          <p:cNvPicPr preferRelativeResize="0"/>
          <p:nvPr/>
        </p:nvPicPr>
        <p:blipFill rotWithShape="1">
          <a:blip r:embed="rId4">
            <a:alphaModFix/>
          </a:blip>
          <a:srcRect/>
          <a:stretch/>
        </p:blipFill>
        <p:spPr>
          <a:xfrm>
            <a:off x="3403599" y="3526534"/>
            <a:ext cx="558800" cy="558800"/>
          </a:xfrm>
          <a:prstGeom prst="rect">
            <a:avLst/>
          </a:prstGeom>
          <a:noFill/>
          <a:ln>
            <a:noFill/>
          </a:ln>
        </p:spPr>
      </p:pic>
      <p:pic>
        <p:nvPicPr>
          <p:cNvPr id="304" name="Google Shape;304;p33"/>
          <p:cNvPicPr preferRelativeResize="0"/>
          <p:nvPr/>
        </p:nvPicPr>
        <p:blipFill rotWithShape="1">
          <a:blip r:embed="rId5">
            <a:alphaModFix/>
          </a:blip>
          <a:srcRect/>
          <a:stretch/>
        </p:blipFill>
        <p:spPr>
          <a:xfrm>
            <a:off x="181999" y="2075010"/>
            <a:ext cx="2407213" cy="2573866"/>
          </a:xfrm>
          <a:prstGeom prst="rect">
            <a:avLst/>
          </a:prstGeom>
          <a:noFill/>
          <a:ln>
            <a:noFill/>
          </a:ln>
        </p:spPr>
      </p:pic>
      <p:pic>
        <p:nvPicPr>
          <p:cNvPr id="305" name="Google Shape;305;p33"/>
          <p:cNvPicPr preferRelativeResize="0"/>
          <p:nvPr/>
        </p:nvPicPr>
        <p:blipFill rotWithShape="1">
          <a:blip r:embed="rId6">
            <a:alphaModFix/>
          </a:blip>
          <a:srcRect/>
          <a:stretch/>
        </p:blipFill>
        <p:spPr>
          <a:xfrm>
            <a:off x="605657" y="5050583"/>
            <a:ext cx="1559898" cy="1559898"/>
          </a:xfrm>
          <a:prstGeom prst="rect">
            <a:avLst/>
          </a:prstGeom>
          <a:noFill/>
          <a:ln>
            <a:noFill/>
          </a:ln>
        </p:spPr>
      </p:pic>
      <p:sp>
        <p:nvSpPr>
          <p:cNvPr id="306" name="Google Shape;306;p33"/>
          <p:cNvSpPr txBox="1"/>
          <p:nvPr/>
        </p:nvSpPr>
        <p:spPr>
          <a:xfrm>
            <a:off x="2589212" y="5594481"/>
            <a:ext cx="8915400" cy="966747"/>
          </a:xfrm>
          <a:prstGeom prst="rect">
            <a:avLst/>
          </a:prstGeom>
          <a:noFill/>
          <a:ln>
            <a:noFill/>
          </a:ln>
        </p:spPr>
        <p:txBody>
          <a:bodyPr spcFirstLastPara="1" wrap="square" lIns="91425" tIns="45700" rIns="91425" bIns="45700" anchor="t" anchorCtr="0">
            <a:normAutofit/>
          </a:bodyPr>
          <a:lstStyle/>
          <a:p>
            <a:pPr marL="342900" marR="0" lvl="0" indent="-342900" algn="l" rtl="0">
              <a:spcBef>
                <a:spcPts val="0"/>
              </a:spcBef>
              <a:spcAft>
                <a:spcPts val="0"/>
              </a:spcAft>
              <a:buClr>
                <a:schemeClr val="accent1"/>
              </a:buClr>
              <a:buSzPts val="1800"/>
              <a:buFont typeface="Arial" panose="020B0604020202020204" pitchFamily="34" charset="0"/>
              <a:buChar char="•"/>
            </a:pPr>
            <a:r>
              <a:rPr lang="fr-FR" sz="1800" b="0" i="0" u="none" strike="noStrike" cap="none">
                <a:solidFill>
                  <a:srgbClr val="3F3F3F"/>
                </a:solidFill>
                <a:latin typeface="Century Gothic"/>
                <a:ea typeface="Century Gothic"/>
                <a:cs typeface="Century Gothic"/>
                <a:sym typeface="Century Gothic"/>
              </a:rPr>
              <a:t>Lien avec 2</a:t>
            </a:r>
            <a:r>
              <a:rPr lang="fr-FR" sz="1800" b="0" i="0" u="none" strike="noStrike" cap="none" baseline="30000">
                <a:solidFill>
                  <a:srgbClr val="3F3F3F"/>
                </a:solidFill>
                <a:latin typeface="Century Gothic"/>
                <a:ea typeface="Century Gothic"/>
                <a:cs typeface="Century Gothic"/>
                <a:sym typeface="Century Gothic"/>
              </a:rPr>
              <a:t>ème</a:t>
            </a:r>
            <a:r>
              <a:rPr lang="fr-FR" sz="1800" b="0" i="0" u="none" strike="noStrike" cap="none">
                <a:solidFill>
                  <a:srgbClr val="3F3F3F"/>
                </a:solidFill>
                <a:latin typeface="Century Gothic"/>
                <a:ea typeface="Century Gothic"/>
                <a:cs typeface="Century Gothic"/>
                <a:sym typeface="Century Gothic"/>
              </a:rPr>
              <a:t> objet d’enseignement : Se déplacer mieux (plus vite) pour éviter d’être KO</a:t>
            </a:r>
            <a:endParaRPr sz="1800" b="0" i="0" u="none" strike="noStrike" cap="none">
              <a:solidFill>
                <a:srgbClr val="3F3F3F"/>
              </a:solidFill>
              <a:latin typeface="Century Gothic"/>
              <a:ea typeface="Century Gothic"/>
              <a:cs typeface="Century Gothic"/>
              <a:sym typeface="Century Gothic"/>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34"/>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62626"/>
              </a:buClr>
              <a:buSzPts val="3600"/>
              <a:buFont typeface="Century Gothic"/>
              <a:buNone/>
            </a:pPr>
            <a:r>
              <a:rPr lang="fr-FR"/>
              <a:t>CONSTRUCTION DE LA FSP</a:t>
            </a:r>
            <a:br>
              <a:rPr lang="fr-FR"/>
            </a:br>
            <a:r>
              <a:rPr lang="fr-FR"/>
              <a:t>LEÇON 2 : Objectifs Prof</a:t>
            </a:r>
            <a:endParaRPr/>
          </a:p>
        </p:txBody>
      </p:sp>
      <p:sp>
        <p:nvSpPr>
          <p:cNvPr id="312" name="Google Shape;312;p34"/>
          <p:cNvSpPr txBox="1">
            <a:spLocks noGrp="1"/>
          </p:cNvSpPr>
          <p:nvPr>
            <p:ph type="body" idx="1"/>
          </p:nvPr>
        </p:nvSpPr>
        <p:spPr>
          <a:xfrm>
            <a:off x="2589212" y="2133600"/>
            <a:ext cx="8915400" cy="3962400"/>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SzPts val="1800"/>
              <a:buFont typeface="Arial" panose="020B0604020202020204" pitchFamily="34" charset="0"/>
              <a:buChar char="•"/>
            </a:pPr>
            <a:r>
              <a:rPr lang="fr-FR" dirty="0"/>
              <a:t>Règles de base </a:t>
            </a:r>
            <a:endParaRPr dirty="0"/>
          </a:p>
          <a:p>
            <a:pPr lvl="0" algn="l" rtl="0">
              <a:spcBef>
                <a:spcPts val="1000"/>
              </a:spcBef>
              <a:spcAft>
                <a:spcPts val="0"/>
              </a:spcAft>
              <a:buSzPts val="1800"/>
              <a:buFont typeface="Arial" panose="020B0604020202020204" pitchFamily="34" charset="0"/>
              <a:buChar char="•"/>
            </a:pPr>
            <a:endParaRPr dirty="0"/>
          </a:p>
          <a:p>
            <a:pPr marL="342900" lvl="0" indent="-342900" algn="l" rtl="0">
              <a:spcBef>
                <a:spcPts val="1000"/>
              </a:spcBef>
              <a:spcAft>
                <a:spcPts val="0"/>
              </a:spcAft>
              <a:buSzPts val="1800"/>
              <a:buFont typeface="Arial" panose="020B0604020202020204" pitchFamily="34" charset="0"/>
              <a:buChar char="•"/>
            </a:pPr>
            <a:r>
              <a:rPr lang="fr-FR" dirty="0"/>
              <a:t>Compréhension de la notion de « Mise en Danger »</a:t>
            </a:r>
            <a:endParaRPr dirty="0"/>
          </a:p>
          <a:p>
            <a:pPr lvl="0" algn="l" rtl="0">
              <a:spcBef>
                <a:spcPts val="1000"/>
              </a:spcBef>
              <a:spcAft>
                <a:spcPts val="0"/>
              </a:spcAft>
              <a:buSzPts val="1800"/>
              <a:buFont typeface="Arial" panose="020B0604020202020204" pitchFamily="34" charset="0"/>
              <a:buChar char="•"/>
            </a:pPr>
            <a:endParaRP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p35"/>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62626"/>
              </a:buClr>
              <a:buSzPts val="3600"/>
              <a:buFont typeface="Century Gothic"/>
              <a:buNone/>
            </a:pPr>
            <a:r>
              <a:rPr lang="fr-FR"/>
              <a:t>CONSTRUCTION DE LA FSP</a:t>
            </a:r>
            <a:br>
              <a:rPr lang="fr-FR"/>
            </a:br>
            <a:r>
              <a:rPr lang="fr-FR"/>
              <a:t>LEÇON 2A : LES ZONES DANGEREUSES</a:t>
            </a:r>
            <a:endParaRPr/>
          </a:p>
        </p:txBody>
      </p:sp>
      <p:sp>
        <p:nvSpPr>
          <p:cNvPr id="318" name="Google Shape;318;p35"/>
          <p:cNvSpPr txBox="1">
            <a:spLocks noGrp="1"/>
          </p:cNvSpPr>
          <p:nvPr>
            <p:ph type="body" idx="1"/>
          </p:nvPr>
        </p:nvSpPr>
        <p:spPr>
          <a:xfrm>
            <a:off x="1901953" y="3635081"/>
            <a:ext cx="4443984" cy="1650152"/>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SzPts val="1800"/>
              <a:buFont typeface="Arial" panose="020B0604020202020204" pitchFamily="34" charset="0"/>
              <a:buChar char="•"/>
            </a:pPr>
            <a:r>
              <a:rPr lang="fr-FR" dirty="0"/>
              <a:t>Jeu du FLASH</a:t>
            </a:r>
            <a:endParaRPr dirty="0"/>
          </a:p>
          <a:p>
            <a:pPr marL="342900" lvl="0" indent="-342900" algn="l" rtl="0">
              <a:spcBef>
                <a:spcPts val="1000"/>
              </a:spcBef>
              <a:spcAft>
                <a:spcPts val="0"/>
              </a:spcAft>
              <a:buSzPts val="1800"/>
              <a:buFont typeface="Arial" panose="020B0604020202020204" pitchFamily="34" charset="0"/>
              <a:buChar char="•"/>
            </a:pPr>
            <a:r>
              <a:rPr lang="fr-FR" dirty="0"/>
              <a:t>1</a:t>
            </a:r>
            <a:r>
              <a:rPr lang="fr-FR" baseline="30000" dirty="0"/>
              <a:t>ère</a:t>
            </a:r>
            <a:r>
              <a:rPr lang="fr-FR" dirty="0"/>
              <a:t> phase : déplacements libres</a:t>
            </a:r>
            <a:endParaRPr dirty="0"/>
          </a:p>
          <a:p>
            <a:pPr marL="342900" lvl="0" indent="-342900" algn="l" rtl="0">
              <a:spcBef>
                <a:spcPts val="1000"/>
              </a:spcBef>
              <a:spcAft>
                <a:spcPts val="0"/>
              </a:spcAft>
              <a:buSzPts val="1800"/>
              <a:buFont typeface="Arial" panose="020B0604020202020204" pitchFamily="34" charset="0"/>
              <a:buChar char="•"/>
            </a:pPr>
            <a:r>
              <a:rPr lang="fr-FR" dirty="0"/>
              <a:t>Départ / arrivée au centre</a:t>
            </a:r>
            <a:endParaRPr dirty="0"/>
          </a:p>
        </p:txBody>
      </p:sp>
      <p:pic>
        <p:nvPicPr>
          <p:cNvPr id="319" name="Google Shape;319;p35"/>
          <p:cNvPicPr preferRelativeResize="0"/>
          <p:nvPr/>
        </p:nvPicPr>
        <p:blipFill rotWithShape="1">
          <a:blip r:embed="rId3">
            <a:alphaModFix/>
          </a:blip>
          <a:srcRect/>
          <a:stretch/>
        </p:blipFill>
        <p:spPr>
          <a:xfrm>
            <a:off x="3380570" y="1905000"/>
            <a:ext cx="1559898" cy="1559898"/>
          </a:xfrm>
          <a:prstGeom prst="rect">
            <a:avLst/>
          </a:prstGeom>
          <a:noFill/>
          <a:ln>
            <a:noFill/>
          </a:ln>
        </p:spPr>
      </p:pic>
      <p:pic>
        <p:nvPicPr>
          <p:cNvPr id="320" name="Google Shape;320;p35"/>
          <p:cNvPicPr preferRelativeResize="0"/>
          <p:nvPr/>
        </p:nvPicPr>
        <p:blipFill rotWithShape="1">
          <a:blip r:embed="rId4">
            <a:alphaModFix/>
          </a:blip>
          <a:srcRect/>
          <a:stretch/>
        </p:blipFill>
        <p:spPr>
          <a:xfrm>
            <a:off x="8686800" y="1513988"/>
            <a:ext cx="2144815" cy="2293302"/>
          </a:xfrm>
          <a:prstGeom prst="rect">
            <a:avLst/>
          </a:prstGeom>
          <a:noFill/>
          <a:ln>
            <a:noFill/>
          </a:ln>
        </p:spPr>
      </p:pic>
      <p:sp>
        <p:nvSpPr>
          <p:cNvPr id="321" name="Google Shape;321;p35"/>
          <p:cNvSpPr txBox="1"/>
          <p:nvPr/>
        </p:nvSpPr>
        <p:spPr>
          <a:xfrm>
            <a:off x="7537215" y="3675043"/>
            <a:ext cx="4443984" cy="1650152"/>
          </a:xfrm>
          <a:prstGeom prst="rect">
            <a:avLst/>
          </a:prstGeom>
          <a:noFill/>
          <a:ln>
            <a:noFill/>
          </a:ln>
        </p:spPr>
        <p:txBody>
          <a:bodyPr spcFirstLastPara="1" wrap="square" lIns="91425" tIns="45700" rIns="91425" bIns="45700" anchor="t" anchorCtr="0">
            <a:normAutofit/>
          </a:bodyPr>
          <a:lstStyle/>
          <a:p>
            <a:pPr marL="342900" marR="0" lvl="0" indent="-342900" algn="l" rtl="0">
              <a:spcBef>
                <a:spcPts val="0"/>
              </a:spcBef>
              <a:spcAft>
                <a:spcPts val="0"/>
              </a:spcAft>
              <a:buClr>
                <a:schemeClr val="accent1"/>
              </a:buClr>
              <a:buSzPts val="1800"/>
              <a:buFont typeface="Arial" panose="020B0604020202020204" pitchFamily="34" charset="0"/>
              <a:buChar char="•"/>
            </a:pPr>
            <a:r>
              <a:rPr lang="fr-FR" sz="1800" b="0" i="0" u="none" strike="noStrike" cap="none" dirty="0">
                <a:solidFill>
                  <a:srgbClr val="3F3F3F"/>
                </a:solidFill>
                <a:latin typeface="Century Gothic"/>
                <a:ea typeface="Century Gothic"/>
                <a:cs typeface="Century Gothic"/>
                <a:sym typeface="Century Gothic"/>
              </a:rPr>
              <a:t>Eclair ou KO avec </a:t>
            </a:r>
            <a:r>
              <a:rPr lang="fr-FR" sz="1800" b="1" i="0" u="sng" strike="noStrike" cap="none" dirty="0">
                <a:solidFill>
                  <a:srgbClr val="3F3F3F"/>
                </a:solidFill>
                <a:latin typeface="Century Gothic"/>
                <a:ea typeface="Century Gothic"/>
                <a:cs typeface="Century Gothic"/>
                <a:sym typeface="Century Gothic"/>
              </a:rPr>
              <a:t>ZD</a:t>
            </a:r>
            <a:endParaRPr dirty="0"/>
          </a:p>
          <a:p>
            <a:pPr marL="400050" marR="0" lvl="0" indent="-285750" algn="l" rtl="0">
              <a:spcBef>
                <a:spcPts val="1000"/>
              </a:spcBef>
              <a:spcAft>
                <a:spcPts val="0"/>
              </a:spcAft>
              <a:buClr>
                <a:schemeClr val="accent1"/>
              </a:buClr>
              <a:buSzPts val="1800"/>
              <a:buFont typeface="Arial" panose="020B0604020202020204" pitchFamily="34" charset="0"/>
              <a:buChar char="•"/>
            </a:pPr>
            <a:endParaRPr sz="1800" b="1" i="0" u="sng" strike="noStrike" cap="none" dirty="0">
              <a:solidFill>
                <a:srgbClr val="3F3F3F"/>
              </a:solidFill>
              <a:latin typeface="Century Gothic"/>
              <a:ea typeface="Century Gothic"/>
              <a:cs typeface="Century Gothic"/>
              <a:sym typeface="Century Gothic"/>
            </a:endParaRPr>
          </a:p>
          <a:p>
            <a:pPr marL="342900" marR="0" lvl="0" indent="-342900" algn="l" rtl="0">
              <a:spcBef>
                <a:spcPts val="1000"/>
              </a:spcBef>
              <a:spcAft>
                <a:spcPts val="0"/>
              </a:spcAft>
              <a:buClr>
                <a:schemeClr val="accent1"/>
              </a:buClr>
              <a:buSzPts val="1800"/>
              <a:buFont typeface="Arial" panose="020B0604020202020204" pitchFamily="34" charset="0"/>
              <a:buChar char="•"/>
            </a:pPr>
            <a:r>
              <a:rPr lang="fr-FR" sz="1800" b="0" i="0" u="none" strike="noStrike" cap="none" dirty="0">
                <a:solidFill>
                  <a:srgbClr val="3F3F3F"/>
                </a:solidFill>
                <a:latin typeface="Century Gothic"/>
                <a:ea typeface="Century Gothic"/>
                <a:cs typeface="Century Gothic"/>
                <a:sym typeface="Century Gothic"/>
              </a:rPr>
              <a:t>Evolution vers la </a:t>
            </a:r>
            <a:r>
              <a:rPr lang="fr-FR" sz="1800" b="1" i="0" u="sng" strike="noStrike" cap="none" dirty="0">
                <a:solidFill>
                  <a:srgbClr val="3F3F3F"/>
                </a:solidFill>
                <a:latin typeface="Century Gothic"/>
                <a:ea typeface="Century Gothic"/>
                <a:cs typeface="Century Gothic"/>
                <a:sym typeface="Century Gothic"/>
              </a:rPr>
              <a:t>Mise en Danger</a:t>
            </a:r>
            <a:endParaRPr sz="1800" b="0" i="0" u="none" strike="noStrike" cap="none" dirty="0">
              <a:solidFill>
                <a:srgbClr val="3F3F3F"/>
              </a:solidFill>
              <a:latin typeface="Century Gothic"/>
              <a:ea typeface="Century Gothic"/>
              <a:cs typeface="Century Gothic"/>
              <a:sym typeface="Century Gothic"/>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36"/>
          <p:cNvSpPr txBox="1">
            <a:spLocks noGrp="1"/>
          </p:cNvSpPr>
          <p:nvPr>
            <p:ph type="title"/>
          </p:nvPr>
        </p:nvSpPr>
        <p:spPr>
          <a:xfrm>
            <a:off x="1700785" y="624109"/>
            <a:ext cx="10314432" cy="1666535"/>
          </a:xfrm>
          <a:prstGeom prst="rect">
            <a:avLst/>
          </a:prstGeom>
          <a:noFill/>
          <a:ln>
            <a:noFill/>
          </a:ln>
        </p:spPr>
        <p:txBody>
          <a:bodyPr spcFirstLastPara="1" wrap="square" lIns="91425" tIns="45700" rIns="91425" bIns="45700" anchor="t" anchorCtr="0">
            <a:normAutofit fontScale="90000"/>
          </a:bodyPr>
          <a:lstStyle/>
          <a:p>
            <a:pPr marL="0" lvl="0" indent="0" algn="l" rtl="0">
              <a:spcBef>
                <a:spcPts val="0"/>
              </a:spcBef>
              <a:spcAft>
                <a:spcPts val="0"/>
              </a:spcAft>
              <a:buClr>
                <a:srgbClr val="262626"/>
              </a:buClr>
              <a:buSzPct val="100000"/>
              <a:buFont typeface="Century Gothic"/>
              <a:buNone/>
            </a:pPr>
            <a:r>
              <a:rPr lang="fr-FR"/>
              <a:t>CONSTRUCTION DE LA FSP</a:t>
            </a:r>
            <a:br>
              <a:rPr lang="fr-FR"/>
            </a:br>
            <a:r>
              <a:rPr lang="fr-FR"/>
              <a:t>LEÇON 2B : </a:t>
            </a:r>
            <a:br>
              <a:rPr lang="fr-FR"/>
            </a:br>
            <a:r>
              <a:rPr lang="fr-FR"/>
              <a:t>VERS LA MISE EN DANGER &lt;=&gt; </a:t>
            </a:r>
            <a:r>
              <a:rPr lang="fr-FR" b="1" u="sng"/>
              <a:t>FOCUS SUR L’ARBITRE</a:t>
            </a:r>
            <a:endParaRPr/>
          </a:p>
        </p:txBody>
      </p:sp>
      <p:pic>
        <p:nvPicPr>
          <p:cNvPr id="327" name="Google Shape;327;p36"/>
          <p:cNvPicPr preferRelativeResize="0"/>
          <p:nvPr/>
        </p:nvPicPr>
        <p:blipFill rotWithShape="1">
          <a:blip r:embed="rId3">
            <a:alphaModFix/>
          </a:blip>
          <a:srcRect/>
          <a:stretch/>
        </p:blipFill>
        <p:spPr>
          <a:xfrm>
            <a:off x="448110" y="2794148"/>
            <a:ext cx="2144815" cy="2293302"/>
          </a:xfrm>
          <a:prstGeom prst="rect">
            <a:avLst/>
          </a:prstGeom>
          <a:noFill/>
          <a:ln>
            <a:noFill/>
          </a:ln>
        </p:spPr>
      </p:pic>
      <p:sp>
        <p:nvSpPr>
          <p:cNvPr id="328" name="Google Shape;328;p36"/>
          <p:cNvSpPr txBox="1"/>
          <p:nvPr/>
        </p:nvSpPr>
        <p:spPr>
          <a:xfrm>
            <a:off x="2837199" y="2290647"/>
            <a:ext cx="4443984" cy="1650152"/>
          </a:xfrm>
          <a:prstGeom prst="rect">
            <a:avLst/>
          </a:prstGeom>
          <a:noFill/>
          <a:ln>
            <a:noFill/>
          </a:ln>
        </p:spPr>
        <p:txBody>
          <a:bodyPr spcFirstLastPara="1" wrap="square" lIns="91425" tIns="45700" rIns="91425" bIns="45700" anchor="t" anchorCtr="0">
            <a:normAutofit/>
          </a:bodyPr>
          <a:lstStyle/>
          <a:p>
            <a:pPr marL="342900" marR="0" lvl="0" indent="-228600" algn="l" rtl="0">
              <a:spcBef>
                <a:spcPts val="0"/>
              </a:spcBef>
              <a:spcAft>
                <a:spcPts val="0"/>
              </a:spcAft>
              <a:buClr>
                <a:schemeClr val="accent1"/>
              </a:buClr>
              <a:buSzPts val="1800"/>
              <a:buFont typeface="Noto Sans Symbols"/>
              <a:buNone/>
            </a:pPr>
            <a:endParaRPr sz="1800" b="0" i="0" u="none" strike="noStrike" cap="none">
              <a:solidFill>
                <a:srgbClr val="3F3F3F"/>
              </a:solidFill>
              <a:latin typeface="Century Gothic"/>
              <a:ea typeface="Century Gothic"/>
              <a:cs typeface="Century Gothic"/>
              <a:sym typeface="Century Gothic"/>
            </a:endParaRPr>
          </a:p>
        </p:txBody>
      </p:sp>
      <p:sp>
        <p:nvSpPr>
          <p:cNvPr id="329" name="Google Shape;329;p36"/>
          <p:cNvSpPr txBox="1"/>
          <p:nvPr/>
        </p:nvSpPr>
        <p:spPr>
          <a:xfrm>
            <a:off x="2544590" y="2487896"/>
            <a:ext cx="9232881" cy="3835834"/>
          </a:xfrm>
          <a:prstGeom prst="rect">
            <a:avLst/>
          </a:prstGeom>
          <a:noFill/>
          <a:ln>
            <a:noFill/>
          </a:ln>
        </p:spPr>
        <p:txBody>
          <a:bodyPr spcFirstLastPara="1" wrap="square" lIns="91425" tIns="45700" rIns="91425" bIns="45700" anchor="t" anchorCtr="0">
            <a:normAutofit/>
          </a:bodyPr>
          <a:lstStyle/>
          <a:p>
            <a:pPr marL="342900" marR="0" lvl="0" indent="-342900" algn="l" rtl="0">
              <a:spcBef>
                <a:spcPts val="0"/>
              </a:spcBef>
              <a:spcAft>
                <a:spcPts val="0"/>
              </a:spcAft>
              <a:buClr>
                <a:schemeClr val="accent1"/>
              </a:buClr>
              <a:buSzPts val="1800"/>
              <a:buFont typeface="Arial" panose="020B0604020202020204" pitchFamily="34" charset="0"/>
              <a:buChar char="•"/>
            </a:pPr>
            <a:r>
              <a:rPr lang="fr-FR" sz="1800" b="0" i="0" u="none" strike="noStrike" cap="none" dirty="0">
                <a:solidFill>
                  <a:srgbClr val="3F3F3F"/>
                </a:solidFill>
                <a:latin typeface="Century Gothic"/>
                <a:ea typeface="Century Gothic"/>
                <a:cs typeface="Century Gothic"/>
                <a:sym typeface="Century Gothic"/>
              </a:rPr>
              <a:t>Match en 15 points</a:t>
            </a:r>
            <a:endParaRPr dirty="0"/>
          </a:p>
          <a:p>
            <a:pPr marL="400050" marR="0" lvl="0" indent="-285750" algn="l" rtl="0">
              <a:spcBef>
                <a:spcPts val="1000"/>
              </a:spcBef>
              <a:spcAft>
                <a:spcPts val="0"/>
              </a:spcAft>
              <a:buClr>
                <a:schemeClr val="accent1"/>
              </a:buClr>
              <a:buSzPts val="1800"/>
              <a:buFont typeface="Arial" panose="020B0604020202020204" pitchFamily="34" charset="0"/>
              <a:buChar char="•"/>
            </a:pPr>
            <a:endParaRPr sz="1800" b="0" i="0" u="none" strike="noStrike" cap="none" dirty="0">
              <a:solidFill>
                <a:srgbClr val="3F3F3F"/>
              </a:solidFill>
              <a:latin typeface="Century Gothic"/>
              <a:ea typeface="Century Gothic"/>
              <a:cs typeface="Century Gothic"/>
              <a:sym typeface="Century Gothic"/>
            </a:endParaRPr>
          </a:p>
          <a:p>
            <a:pPr marL="342900" marR="0" lvl="0" indent="-342900" algn="l" rtl="0">
              <a:spcBef>
                <a:spcPts val="1000"/>
              </a:spcBef>
              <a:spcAft>
                <a:spcPts val="0"/>
              </a:spcAft>
              <a:buClr>
                <a:schemeClr val="accent1"/>
              </a:buClr>
              <a:buSzPts val="1800"/>
              <a:buFont typeface="Arial" panose="020B0604020202020204" pitchFamily="34" charset="0"/>
              <a:buChar char="•"/>
            </a:pPr>
            <a:r>
              <a:rPr lang="fr-FR" sz="1800" b="1" i="0" u="sng" strike="noStrike" cap="none" dirty="0">
                <a:solidFill>
                  <a:srgbClr val="3F3F3F"/>
                </a:solidFill>
                <a:latin typeface="Century Gothic"/>
                <a:ea typeface="Century Gothic"/>
                <a:cs typeface="Century Gothic"/>
                <a:sym typeface="Century Gothic"/>
              </a:rPr>
              <a:t>Objectif : </a:t>
            </a:r>
            <a:r>
              <a:rPr lang="fr-FR" sz="1800" b="0" i="0" u="none" strike="noStrike" cap="none" dirty="0">
                <a:solidFill>
                  <a:srgbClr val="3F3F3F"/>
                </a:solidFill>
                <a:latin typeface="Century Gothic"/>
                <a:ea typeface="Century Gothic"/>
                <a:cs typeface="Century Gothic"/>
                <a:sym typeface="Century Gothic"/>
              </a:rPr>
              <a:t> Gagner son match en faisant jouer son adversaire dans la zone avant (rivière) : La tête de raquette pénètre dans la zone</a:t>
            </a:r>
            <a:endParaRPr dirty="0"/>
          </a:p>
          <a:p>
            <a:pPr marL="400050" marR="0" lvl="0" indent="-285750" algn="l" rtl="0">
              <a:spcBef>
                <a:spcPts val="1000"/>
              </a:spcBef>
              <a:spcAft>
                <a:spcPts val="0"/>
              </a:spcAft>
              <a:buClr>
                <a:schemeClr val="accent1"/>
              </a:buClr>
              <a:buSzPts val="1800"/>
              <a:buFont typeface="Arial" panose="020B0604020202020204" pitchFamily="34" charset="0"/>
              <a:buChar char="•"/>
            </a:pPr>
            <a:endParaRPr sz="1800" b="0" i="0" u="none" strike="noStrike" cap="none" dirty="0">
              <a:solidFill>
                <a:srgbClr val="3F3F3F"/>
              </a:solidFill>
              <a:latin typeface="Century Gothic"/>
              <a:ea typeface="Century Gothic"/>
              <a:cs typeface="Century Gothic"/>
              <a:sym typeface="Century Gothic"/>
            </a:endParaRPr>
          </a:p>
          <a:p>
            <a:pPr marL="342900" marR="0" lvl="0" indent="-342900" algn="l" rtl="0">
              <a:spcBef>
                <a:spcPts val="1000"/>
              </a:spcBef>
              <a:spcAft>
                <a:spcPts val="0"/>
              </a:spcAft>
              <a:buClr>
                <a:schemeClr val="accent1"/>
              </a:buClr>
              <a:buSzPts val="1800"/>
              <a:buFont typeface="Arial" panose="020B0604020202020204" pitchFamily="34" charset="0"/>
              <a:buChar char="•"/>
            </a:pPr>
            <a:r>
              <a:rPr lang="fr-FR" sz="1800" b="0" i="0" u="none" strike="noStrike" cap="none" dirty="0">
                <a:solidFill>
                  <a:srgbClr val="3F3F3F"/>
                </a:solidFill>
                <a:latin typeface="Century Gothic"/>
                <a:ea typeface="Century Gothic"/>
                <a:cs typeface="Century Gothic"/>
                <a:sym typeface="Century Gothic"/>
              </a:rPr>
              <a:t>3 pts si point gagnant dans cette zone ou</a:t>
            </a:r>
            <a:endParaRPr sz="1800" b="1" i="1" u="sng" strike="noStrike" cap="none" dirty="0">
              <a:solidFill>
                <a:srgbClr val="FF0000"/>
              </a:solidFill>
              <a:latin typeface="Century Gothic"/>
              <a:ea typeface="Century Gothic"/>
              <a:cs typeface="Century Gothic"/>
              <a:sym typeface="Century Gothic"/>
            </a:endParaRPr>
          </a:p>
          <a:p>
            <a:pPr marL="342900" marR="0" lvl="0" indent="-342900" algn="l" rtl="0">
              <a:spcBef>
                <a:spcPts val="1000"/>
              </a:spcBef>
              <a:spcAft>
                <a:spcPts val="0"/>
              </a:spcAft>
              <a:buClr>
                <a:schemeClr val="accent1"/>
              </a:buClr>
              <a:buSzPts val="1800"/>
              <a:buFont typeface="Arial" panose="020B0604020202020204" pitchFamily="34" charset="0"/>
              <a:buChar char="•"/>
            </a:pPr>
            <a:r>
              <a:rPr lang="fr-FR" sz="1800" b="0" i="0" u="none" strike="noStrike" cap="none" dirty="0">
                <a:solidFill>
                  <a:srgbClr val="3F3F3F"/>
                </a:solidFill>
                <a:latin typeface="Century Gothic"/>
                <a:ea typeface="Century Gothic"/>
                <a:cs typeface="Century Gothic"/>
                <a:sym typeface="Century Gothic"/>
              </a:rPr>
              <a:t>2 pts </a:t>
            </a:r>
            <a:r>
              <a:rPr lang="fr-FR" sz="1800" b="1" i="1" u="sng" strike="noStrike" cap="none" dirty="0">
                <a:solidFill>
                  <a:srgbClr val="FF0000"/>
                </a:solidFill>
                <a:latin typeface="Century Gothic"/>
                <a:ea typeface="Century Gothic"/>
                <a:cs typeface="Century Gothic"/>
                <a:sym typeface="Century Gothic"/>
              </a:rPr>
              <a:t>si l’adversaire touche le volant dans cette zone (tête de raquette) mais ne renvoie pas =&gt; Mise en danger </a:t>
            </a:r>
            <a:endParaRPr dirty="0"/>
          </a:p>
          <a:p>
            <a:pPr marL="342900" marR="0" lvl="0" indent="-342900" algn="l" rtl="0">
              <a:spcBef>
                <a:spcPts val="1000"/>
              </a:spcBef>
              <a:spcAft>
                <a:spcPts val="0"/>
              </a:spcAft>
              <a:buClr>
                <a:schemeClr val="accent1"/>
              </a:buClr>
              <a:buSzPts val="1800"/>
              <a:buFont typeface="Arial" panose="020B0604020202020204" pitchFamily="34" charset="0"/>
              <a:buChar char="•"/>
            </a:pPr>
            <a:r>
              <a:rPr lang="fr-FR" sz="1800" b="0" i="0" u="none" strike="noStrike" cap="none" dirty="0">
                <a:solidFill>
                  <a:srgbClr val="3F3F3F"/>
                </a:solidFill>
                <a:latin typeface="Century Gothic"/>
                <a:ea typeface="Century Gothic"/>
                <a:cs typeface="Century Gothic"/>
                <a:sym typeface="Century Gothic"/>
              </a:rPr>
              <a:t>1 pt pour tout le reste</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19"/>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62626"/>
              </a:buClr>
              <a:buSzPts val="3600"/>
              <a:buFont typeface="Century Gothic"/>
              <a:buNone/>
            </a:pPr>
            <a:r>
              <a:rPr lang="fr-FR"/>
              <a:t>Présentation de la journée</a:t>
            </a:r>
            <a:endParaRPr/>
          </a:p>
        </p:txBody>
      </p:sp>
      <p:sp>
        <p:nvSpPr>
          <p:cNvPr id="171" name="Google Shape;171;p19"/>
          <p:cNvSpPr txBox="1">
            <a:spLocks noGrp="1"/>
          </p:cNvSpPr>
          <p:nvPr>
            <p:ph type="body" idx="1"/>
          </p:nvPr>
        </p:nvSpPr>
        <p:spPr>
          <a:xfrm>
            <a:off x="2589212" y="2133600"/>
            <a:ext cx="8915400" cy="3777622"/>
          </a:xfrm>
          <a:prstGeom prst="rect">
            <a:avLst/>
          </a:prstGeom>
          <a:noFill/>
          <a:ln>
            <a:noFill/>
          </a:ln>
        </p:spPr>
        <p:txBody>
          <a:bodyPr spcFirstLastPara="1" wrap="square" lIns="91425" tIns="45700" rIns="91425" bIns="45700" anchor="t" anchorCtr="0">
            <a:normAutofit/>
          </a:bodyPr>
          <a:lstStyle/>
          <a:p>
            <a:pPr marL="285750" indent="-285750">
              <a:spcBef>
                <a:spcPts val="0"/>
              </a:spcBef>
              <a:buFont typeface="Arial" panose="020B0604020202020204" pitchFamily="34" charset="0"/>
              <a:buChar char="•"/>
            </a:pPr>
            <a:r>
              <a:rPr lang="fr-FR" dirty="0"/>
              <a:t>9h – 9h15 : Accueil</a:t>
            </a:r>
          </a:p>
          <a:p>
            <a:pPr marL="285750" indent="-285750">
              <a:spcBef>
                <a:spcPts val="0"/>
              </a:spcBef>
              <a:buFont typeface="Arial" panose="020B0604020202020204" pitchFamily="34" charset="0"/>
              <a:buChar char="•"/>
            </a:pPr>
            <a:endParaRPr lang="fr-FR" dirty="0"/>
          </a:p>
          <a:p>
            <a:pPr marL="285750" indent="-285750">
              <a:spcBef>
                <a:spcPts val="0"/>
              </a:spcBef>
              <a:buFont typeface="Arial" panose="020B0604020202020204" pitchFamily="34" charset="0"/>
              <a:buChar char="•"/>
            </a:pPr>
            <a:endParaRPr lang="fr-FR" dirty="0"/>
          </a:p>
          <a:p>
            <a:pPr marL="285750" indent="-285750">
              <a:spcBef>
                <a:spcPts val="0"/>
              </a:spcBef>
              <a:buFont typeface="Arial" panose="020B0604020202020204" pitchFamily="34" charset="0"/>
              <a:buChar char="•"/>
            </a:pPr>
            <a:r>
              <a:rPr lang="fr-FR" dirty="0"/>
              <a:t>9h15 - 9h30 : Présentation du cadre d’intervention / Objectifs de la journée </a:t>
            </a:r>
          </a:p>
          <a:p>
            <a:pPr marL="285750" indent="-285750">
              <a:spcBef>
                <a:spcPts val="0"/>
              </a:spcBef>
              <a:buFont typeface="Arial" panose="020B0604020202020204" pitchFamily="34" charset="0"/>
              <a:buChar char="•"/>
            </a:pPr>
            <a:endParaRPr lang="fr-FR" dirty="0"/>
          </a:p>
          <a:p>
            <a:pPr marL="285750" indent="-285750">
              <a:spcBef>
                <a:spcPts val="0"/>
              </a:spcBef>
              <a:buFont typeface="Arial" panose="020B0604020202020204" pitchFamily="34" charset="0"/>
              <a:buChar char="•"/>
            </a:pPr>
            <a:endParaRPr lang="fr-FR" dirty="0"/>
          </a:p>
          <a:p>
            <a:pPr marL="285750" indent="-285750">
              <a:spcBef>
                <a:spcPts val="0"/>
              </a:spcBef>
              <a:buFont typeface="Arial" panose="020B0604020202020204" pitchFamily="34" charset="0"/>
              <a:buChar char="•"/>
            </a:pPr>
            <a:r>
              <a:rPr lang="fr-FR" dirty="0"/>
              <a:t>9h30 – 11h30 : Pratique L1 / L2 / L3 : Construction de la FSP1</a:t>
            </a:r>
          </a:p>
          <a:p>
            <a:pPr marL="285750" indent="-285750">
              <a:spcBef>
                <a:spcPts val="0"/>
              </a:spcBef>
              <a:buFont typeface="Arial" panose="020B0604020202020204" pitchFamily="34" charset="0"/>
              <a:buChar char="•"/>
            </a:pPr>
            <a:endParaRPr lang="fr-FR" dirty="0"/>
          </a:p>
          <a:p>
            <a:pPr marL="285750" indent="-285750">
              <a:spcBef>
                <a:spcPts val="0"/>
              </a:spcBef>
              <a:buFont typeface="Arial" panose="020B0604020202020204" pitchFamily="34" charset="0"/>
              <a:buChar char="•"/>
            </a:pPr>
            <a:endParaRPr lang="fr-FR" dirty="0"/>
          </a:p>
          <a:p>
            <a:pPr marL="285750" indent="-285750">
              <a:spcBef>
                <a:spcPts val="0"/>
              </a:spcBef>
              <a:buFont typeface="Arial" panose="020B0604020202020204" pitchFamily="34" charset="0"/>
              <a:buChar char="•"/>
            </a:pPr>
            <a:r>
              <a:rPr lang="fr-FR" dirty="0"/>
              <a:t>13h00 – 14h00 : Numérique</a:t>
            </a:r>
          </a:p>
          <a:p>
            <a:pPr marL="285750" indent="-285750">
              <a:spcBef>
                <a:spcPts val="0"/>
              </a:spcBef>
              <a:buFont typeface="Arial" panose="020B0604020202020204" pitchFamily="34" charset="0"/>
              <a:buChar char="•"/>
            </a:pPr>
            <a:endParaRPr lang="fr-FR" dirty="0"/>
          </a:p>
          <a:p>
            <a:pPr marL="285750" indent="-285750">
              <a:spcBef>
                <a:spcPts val="0"/>
              </a:spcBef>
              <a:buFont typeface="Arial" panose="020B0604020202020204" pitchFamily="34" charset="0"/>
              <a:buChar char="•"/>
            </a:pPr>
            <a:endParaRPr lang="fr-FR" dirty="0"/>
          </a:p>
          <a:p>
            <a:pPr marL="285750" indent="-285750">
              <a:spcBef>
                <a:spcPts val="0"/>
              </a:spcBef>
              <a:buFont typeface="Arial" panose="020B0604020202020204" pitchFamily="34" charset="0"/>
              <a:buChar char="•"/>
            </a:pPr>
            <a:r>
              <a:rPr lang="fr-FR" dirty="0"/>
              <a:t>14h00 – 16h00 : Echauffement + Quelques situations et FSP2</a:t>
            </a:r>
            <a:endParaRP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37"/>
          <p:cNvSpPr txBox="1">
            <a:spLocks noGrp="1"/>
          </p:cNvSpPr>
          <p:nvPr>
            <p:ph type="title"/>
          </p:nvPr>
        </p:nvSpPr>
        <p:spPr>
          <a:xfrm>
            <a:off x="1700785" y="624109"/>
            <a:ext cx="10314432" cy="1666535"/>
          </a:xfrm>
          <a:prstGeom prst="rect">
            <a:avLst/>
          </a:prstGeom>
          <a:noFill/>
          <a:ln>
            <a:noFill/>
          </a:ln>
        </p:spPr>
        <p:txBody>
          <a:bodyPr spcFirstLastPara="1" wrap="square" lIns="91425" tIns="45700" rIns="91425" bIns="45700" anchor="t" anchorCtr="0">
            <a:normAutofit fontScale="90000"/>
          </a:bodyPr>
          <a:lstStyle/>
          <a:p>
            <a:pPr marL="0" lvl="0" indent="0" algn="l" rtl="0">
              <a:spcBef>
                <a:spcPts val="0"/>
              </a:spcBef>
              <a:spcAft>
                <a:spcPts val="0"/>
              </a:spcAft>
              <a:buClr>
                <a:srgbClr val="262626"/>
              </a:buClr>
              <a:buSzPct val="100000"/>
              <a:buFont typeface="Century Gothic"/>
              <a:buNone/>
            </a:pPr>
            <a:r>
              <a:rPr lang="fr-FR"/>
              <a:t>CONSTRUCTION DE LA FSP</a:t>
            </a:r>
            <a:br>
              <a:rPr lang="fr-FR"/>
            </a:br>
            <a:r>
              <a:rPr lang="fr-FR"/>
              <a:t>LEÇON 2B : </a:t>
            </a:r>
            <a:br>
              <a:rPr lang="fr-FR"/>
            </a:br>
            <a:r>
              <a:rPr lang="fr-FR"/>
              <a:t>VERS LA MISE EN DANGER &lt;=&gt; </a:t>
            </a:r>
            <a:r>
              <a:rPr lang="fr-FR" b="1" u="sng"/>
              <a:t>FOCUS SUR L’ARBITRE</a:t>
            </a:r>
            <a:endParaRPr/>
          </a:p>
        </p:txBody>
      </p:sp>
      <p:pic>
        <p:nvPicPr>
          <p:cNvPr id="335" name="Google Shape;335;p37"/>
          <p:cNvPicPr preferRelativeResize="0"/>
          <p:nvPr/>
        </p:nvPicPr>
        <p:blipFill rotWithShape="1">
          <a:blip r:embed="rId3">
            <a:alphaModFix/>
          </a:blip>
          <a:srcRect/>
          <a:stretch/>
        </p:blipFill>
        <p:spPr>
          <a:xfrm>
            <a:off x="448110" y="2794148"/>
            <a:ext cx="2144815" cy="2293302"/>
          </a:xfrm>
          <a:prstGeom prst="rect">
            <a:avLst/>
          </a:prstGeom>
          <a:noFill/>
          <a:ln>
            <a:noFill/>
          </a:ln>
        </p:spPr>
      </p:pic>
      <p:sp>
        <p:nvSpPr>
          <p:cNvPr id="336" name="Google Shape;336;p37"/>
          <p:cNvSpPr txBox="1"/>
          <p:nvPr/>
        </p:nvSpPr>
        <p:spPr>
          <a:xfrm>
            <a:off x="2837199" y="2290647"/>
            <a:ext cx="4443984" cy="1650152"/>
          </a:xfrm>
          <a:prstGeom prst="rect">
            <a:avLst/>
          </a:prstGeom>
          <a:noFill/>
          <a:ln>
            <a:noFill/>
          </a:ln>
        </p:spPr>
        <p:txBody>
          <a:bodyPr spcFirstLastPara="1" wrap="square" lIns="91425" tIns="45700" rIns="91425" bIns="45700" anchor="t" anchorCtr="0">
            <a:normAutofit/>
          </a:bodyPr>
          <a:lstStyle/>
          <a:p>
            <a:pPr marL="342900" marR="0" lvl="0" indent="-228600" algn="l" rtl="0">
              <a:spcBef>
                <a:spcPts val="0"/>
              </a:spcBef>
              <a:spcAft>
                <a:spcPts val="0"/>
              </a:spcAft>
              <a:buClr>
                <a:schemeClr val="accent1"/>
              </a:buClr>
              <a:buSzPts val="1800"/>
              <a:buFont typeface="Noto Sans Symbols"/>
              <a:buNone/>
            </a:pPr>
            <a:endParaRPr sz="1800" b="0" i="0" u="none" strike="noStrike" cap="none">
              <a:solidFill>
                <a:srgbClr val="3F3F3F"/>
              </a:solidFill>
              <a:latin typeface="Century Gothic"/>
              <a:ea typeface="Century Gothic"/>
              <a:cs typeface="Century Gothic"/>
              <a:sym typeface="Century Gothic"/>
            </a:endParaRPr>
          </a:p>
        </p:txBody>
      </p:sp>
      <p:sp>
        <p:nvSpPr>
          <p:cNvPr id="337" name="Google Shape;337;p37"/>
          <p:cNvSpPr txBox="1"/>
          <p:nvPr/>
        </p:nvSpPr>
        <p:spPr>
          <a:xfrm>
            <a:off x="2544590" y="2487896"/>
            <a:ext cx="9232881" cy="3835834"/>
          </a:xfrm>
          <a:prstGeom prst="rect">
            <a:avLst/>
          </a:prstGeom>
          <a:noFill/>
          <a:ln>
            <a:noFill/>
          </a:ln>
        </p:spPr>
        <p:txBody>
          <a:bodyPr spcFirstLastPara="1" wrap="square" lIns="91425" tIns="45700" rIns="91425" bIns="45700" anchor="t" anchorCtr="0">
            <a:normAutofit/>
          </a:bodyPr>
          <a:lstStyle/>
          <a:p>
            <a:pPr marL="342900" marR="0" lvl="0" indent="-342900" algn="l" rtl="0">
              <a:spcBef>
                <a:spcPts val="0"/>
              </a:spcBef>
              <a:spcAft>
                <a:spcPts val="0"/>
              </a:spcAft>
              <a:buClr>
                <a:schemeClr val="accent1"/>
              </a:buClr>
              <a:buSzPts val="1800"/>
              <a:buFont typeface="Arial" panose="020B0604020202020204" pitchFamily="34" charset="0"/>
              <a:buChar char="•"/>
            </a:pPr>
            <a:r>
              <a:rPr lang="fr-FR" sz="1800" b="0" i="0" u="none" strike="noStrike" cap="none" dirty="0">
                <a:solidFill>
                  <a:srgbClr val="3F3F3F"/>
                </a:solidFill>
                <a:latin typeface="Century Gothic"/>
                <a:ea typeface="Century Gothic"/>
                <a:cs typeface="Century Gothic"/>
                <a:sym typeface="Century Gothic"/>
              </a:rPr>
              <a:t>Match en 15 points</a:t>
            </a:r>
            <a:endParaRPr dirty="0"/>
          </a:p>
          <a:p>
            <a:pPr marL="400050" marR="0" lvl="0" indent="-285750" algn="l" rtl="0">
              <a:spcBef>
                <a:spcPts val="1000"/>
              </a:spcBef>
              <a:spcAft>
                <a:spcPts val="0"/>
              </a:spcAft>
              <a:buClr>
                <a:schemeClr val="accent1"/>
              </a:buClr>
              <a:buSzPts val="1800"/>
              <a:buFont typeface="Arial" panose="020B0604020202020204" pitchFamily="34" charset="0"/>
              <a:buChar char="•"/>
            </a:pPr>
            <a:endParaRPr sz="1800" b="0" i="0" u="none" strike="noStrike" cap="none" dirty="0">
              <a:solidFill>
                <a:srgbClr val="3F3F3F"/>
              </a:solidFill>
              <a:latin typeface="Century Gothic"/>
              <a:ea typeface="Century Gothic"/>
              <a:cs typeface="Century Gothic"/>
              <a:sym typeface="Century Gothic"/>
            </a:endParaRPr>
          </a:p>
          <a:p>
            <a:pPr marL="342900" marR="0" lvl="0" indent="-342900" algn="l" rtl="0">
              <a:spcBef>
                <a:spcPts val="1000"/>
              </a:spcBef>
              <a:spcAft>
                <a:spcPts val="0"/>
              </a:spcAft>
              <a:buClr>
                <a:schemeClr val="accent1"/>
              </a:buClr>
              <a:buSzPts val="1800"/>
              <a:buFont typeface="Arial" panose="020B0604020202020204" pitchFamily="34" charset="0"/>
              <a:buChar char="•"/>
            </a:pPr>
            <a:r>
              <a:rPr lang="fr-FR" sz="1800" b="1" i="0" u="sng" strike="noStrike" cap="none" dirty="0">
                <a:solidFill>
                  <a:srgbClr val="3F3F3F"/>
                </a:solidFill>
                <a:latin typeface="Century Gothic"/>
                <a:ea typeface="Century Gothic"/>
                <a:cs typeface="Century Gothic"/>
                <a:sym typeface="Century Gothic"/>
              </a:rPr>
              <a:t>Objectif : </a:t>
            </a:r>
            <a:r>
              <a:rPr lang="fr-FR" sz="1800" b="0" i="0" u="none" strike="noStrike" cap="none" dirty="0">
                <a:solidFill>
                  <a:srgbClr val="3F3F3F"/>
                </a:solidFill>
                <a:latin typeface="Century Gothic"/>
                <a:ea typeface="Century Gothic"/>
                <a:cs typeface="Century Gothic"/>
                <a:sym typeface="Century Gothic"/>
              </a:rPr>
              <a:t> Gagner son match en faisant jouer son adversaire dans la zone arrière (7 pieds) : La tête de raquette pénètre dans la zone ou pieds</a:t>
            </a:r>
            <a:endParaRPr dirty="0"/>
          </a:p>
          <a:p>
            <a:pPr marL="400050" marR="0" lvl="0" indent="-285750" algn="l" rtl="0">
              <a:spcBef>
                <a:spcPts val="1000"/>
              </a:spcBef>
              <a:spcAft>
                <a:spcPts val="0"/>
              </a:spcAft>
              <a:buClr>
                <a:schemeClr val="accent1"/>
              </a:buClr>
              <a:buSzPts val="1800"/>
              <a:buFont typeface="Arial" panose="020B0604020202020204" pitchFamily="34" charset="0"/>
              <a:buChar char="•"/>
            </a:pPr>
            <a:endParaRPr sz="1800" b="0" i="0" u="none" strike="noStrike" cap="none" dirty="0">
              <a:solidFill>
                <a:srgbClr val="3F3F3F"/>
              </a:solidFill>
              <a:latin typeface="Century Gothic"/>
              <a:ea typeface="Century Gothic"/>
              <a:cs typeface="Century Gothic"/>
              <a:sym typeface="Century Gothic"/>
            </a:endParaRPr>
          </a:p>
          <a:p>
            <a:pPr marL="342900" marR="0" lvl="0" indent="-342900" algn="l" rtl="0">
              <a:spcBef>
                <a:spcPts val="1000"/>
              </a:spcBef>
              <a:spcAft>
                <a:spcPts val="0"/>
              </a:spcAft>
              <a:buClr>
                <a:schemeClr val="accent1"/>
              </a:buClr>
              <a:buSzPts val="1800"/>
              <a:buFont typeface="Arial" panose="020B0604020202020204" pitchFamily="34" charset="0"/>
              <a:buChar char="•"/>
            </a:pPr>
            <a:r>
              <a:rPr lang="fr-FR" sz="1800" b="0" i="0" u="none" strike="noStrike" cap="none" dirty="0">
                <a:solidFill>
                  <a:srgbClr val="3F3F3F"/>
                </a:solidFill>
                <a:latin typeface="Century Gothic"/>
                <a:ea typeface="Century Gothic"/>
                <a:cs typeface="Century Gothic"/>
                <a:sym typeface="Century Gothic"/>
              </a:rPr>
              <a:t>3 pts si points gagnants dans cette zone </a:t>
            </a:r>
            <a:endParaRPr dirty="0"/>
          </a:p>
          <a:p>
            <a:pPr marL="342900" marR="0" lvl="0" indent="-342900" algn="l" rtl="0">
              <a:spcBef>
                <a:spcPts val="1000"/>
              </a:spcBef>
              <a:spcAft>
                <a:spcPts val="0"/>
              </a:spcAft>
              <a:buClr>
                <a:schemeClr val="accent1"/>
              </a:buClr>
              <a:buSzPts val="1800"/>
              <a:buFont typeface="Arial" panose="020B0604020202020204" pitchFamily="34" charset="0"/>
              <a:buChar char="•"/>
            </a:pPr>
            <a:r>
              <a:rPr lang="fr-FR" sz="1800" b="0" i="0" u="none" strike="noStrike" cap="none" dirty="0">
                <a:solidFill>
                  <a:srgbClr val="3F3F3F"/>
                </a:solidFill>
                <a:latin typeface="Century Gothic"/>
                <a:ea typeface="Century Gothic"/>
                <a:cs typeface="Century Gothic"/>
                <a:sym typeface="Century Gothic"/>
              </a:rPr>
              <a:t>2 pts </a:t>
            </a:r>
            <a:r>
              <a:rPr lang="fr-FR" sz="1800" b="1" i="1" u="sng" strike="noStrike" cap="none" dirty="0">
                <a:solidFill>
                  <a:srgbClr val="FF0000"/>
                </a:solidFill>
                <a:latin typeface="Century Gothic"/>
                <a:ea typeface="Century Gothic"/>
                <a:cs typeface="Century Gothic"/>
                <a:sym typeface="Century Gothic"/>
              </a:rPr>
              <a:t>si l’adversaire touche le volant dans cette zone (tête de raquette) mais ne renvoie pas =&gt; Mise en danger</a:t>
            </a:r>
            <a:endParaRPr sz="1800" b="0" i="0" u="none" strike="noStrike" cap="none" dirty="0">
              <a:solidFill>
                <a:srgbClr val="3F3F3F"/>
              </a:solidFill>
              <a:latin typeface="Century Gothic"/>
              <a:ea typeface="Century Gothic"/>
              <a:cs typeface="Century Gothic"/>
              <a:sym typeface="Century Gothic"/>
            </a:endParaRPr>
          </a:p>
          <a:p>
            <a:pPr marL="342900" marR="0" lvl="0" indent="-342900" algn="l" rtl="0">
              <a:spcBef>
                <a:spcPts val="1000"/>
              </a:spcBef>
              <a:spcAft>
                <a:spcPts val="0"/>
              </a:spcAft>
              <a:buClr>
                <a:schemeClr val="accent1"/>
              </a:buClr>
              <a:buSzPts val="1800"/>
              <a:buFont typeface="Arial" panose="020B0604020202020204" pitchFamily="34" charset="0"/>
              <a:buChar char="•"/>
            </a:pPr>
            <a:r>
              <a:rPr lang="fr-FR" sz="1800" b="0" i="0" u="none" strike="noStrike" cap="none" dirty="0">
                <a:solidFill>
                  <a:srgbClr val="3F3F3F"/>
                </a:solidFill>
                <a:latin typeface="Century Gothic"/>
                <a:ea typeface="Century Gothic"/>
                <a:cs typeface="Century Gothic"/>
                <a:sym typeface="Century Gothic"/>
              </a:rPr>
              <a:t>1 pt pour tout le reste</a:t>
            </a:r>
            <a:endParaRP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38"/>
          <p:cNvSpPr txBox="1">
            <a:spLocks noGrp="1"/>
          </p:cNvSpPr>
          <p:nvPr>
            <p:ph type="title"/>
          </p:nvPr>
        </p:nvSpPr>
        <p:spPr>
          <a:xfrm>
            <a:off x="1700785" y="624109"/>
            <a:ext cx="10314432" cy="1666535"/>
          </a:xfrm>
          <a:prstGeom prst="rect">
            <a:avLst/>
          </a:prstGeom>
          <a:noFill/>
          <a:ln>
            <a:noFill/>
          </a:ln>
        </p:spPr>
        <p:txBody>
          <a:bodyPr spcFirstLastPara="1" wrap="square" lIns="91425" tIns="45700" rIns="91425" bIns="45700" anchor="t" anchorCtr="0">
            <a:normAutofit fontScale="90000"/>
          </a:bodyPr>
          <a:lstStyle/>
          <a:p>
            <a:pPr marL="0" lvl="0" indent="0" algn="l" rtl="0">
              <a:spcBef>
                <a:spcPts val="0"/>
              </a:spcBef>
              <a:spcAft>
                <a:spcPts val="0"/>
              </a:spcAft>
              <a:buClr>
                <a:srgbClr val="262626"/>
              </a:buClr>
              <a:buSzPct val="100000"/>
              <a:buFont typeface="Century Gothic"/>
              <a:buNone/>
            </a:pPr>
            <a:r>
              <a:rPr lang="fr-FR"/>
              <a:t>CONSTRUCTION DE LA FSP</a:t>
            </a:r>
            <a:br>
              <a:rPr lang="fr-FR"/>
            </a:br>
            <a:r>
              <a:rPr lang="fr-FR"/>
              <a:t>LEÇON 2C : </a:t>
            </a:r>
            <a:br>
              <a:rPr lang="fr-FR"/>
            </a:br>
            <a:r>
              <a:rPr lang="fr-FR"/>
              <a:t>VERS LA MISE EN DANGER &lt;=&gt; </a:t>
            </a:r>
            <a:r>
              <a:rPr lang="fr-FR" b="1" u="sng"/>
              <a:t>FOCUS SUR L’ARBITRE</a:t>
            </a:r>
            <a:endParaRPr/>
          </a:p>
        </p:txBody>
      </p:sp>
      <p:pic>
        <p:nvPicPr>
          <p:cNvPr id="343" name="Google Shape;343;p38"/>
          <p:cNvPicPr preferRelativeResize="0"/>
          <p:nvPr/>
        </p:nvPicPr>
        <p:blipFill rotWithShape="1">
          <a:blip r:embed="rId3">
            <a:alphaModFix/>
          </a:blip>
          <a:srcRect/>
          <a:stretch/>
        </p:blipFill>
        <p:spPr>
          <a:xfrm>
            <a:off x="448110" y="2794148"/>
            <a:ext cx="2144815" cy="2293302"/>
          </a:xfrm>
          <a:prstGeom prst="rect">
            <a:avLst/>
          </a:prstGeom>
          <a:noFill/>
          <a:ln>
            <a:noFill/>
          </a:ln>
        </p:spPr>
      </p:pic>
      <p:sp>
        <p:nvSpPr>
          <p:cNvPr id="344" name="Google Shape;344;p38"/>
          <p:cNvSpPr txBox="1"/>
          <p:nvPr/>
        </p:nvSpPr>
        <p:spPr>
          <a:xfrm>
            <a:off x="2837199" y="2290647"/>
            <a:ext cx="4443984" cy="1650152"/>
          </a:xfrm>
          <a:prstGeom prst="rect">
            <a:avLst/>
          </a:prstGeom>
          <a:noFill/>
          <a:ln>
            <a:noFill/>
          </a:ln>
        </p:spPr>
        <p:txBody>
          <a:bodyPr spcFirstLastPara="1" wrap="square" lIns="91425" tIns="45700" rIns="91425" bIns="45700" anchor="t" anchorCtr="0">
            <a:normAutofit/>
          </a:bodyPr>
          <a:lstStyle/>
          <a:p>
            <a:pPr marL="342900" marR="0" lvl="0" indent="-228600" algn="l" rtl="0">
              <a:spcBef>
                <a:spcPts val="0"/>
              </a:spcBef>
              <a:spcAft>
                <a:spcPts val="0"/>
              </a:spcAft>
              <a:buClr>
                <a:schemeClr val="accent1"/>
              </a:buClr>
              <a:buSzPts val="1800"/>
              <a:buFont typeface="Noto Sans Symbols"/>
              <a:buNone/>
            </a:pPr>
            <a:endParaRPr sz="1800" b="0" i="0" u="none" strike="noStrike" cap="none">
              <a:solidFill>
                <a:srgbClr val="3F3F3F"/>
              </a:solidFill>
              <a:latin typeface="Century Gothic"/>
              <a:ea typeface="Century Gothic"/>
              <a:cs typeface="Century Gothic"/>
              <a:sym typeface="Century Gothic"/>
            </a:endParaRPr>
          </a:p>
        </p:txBody>
      </p:sp>
      <p:sp>
        <p:nvSpPr>
          <p:cNvPr id="345" name="Google Shape;345;p38"/>
          <p:cNvSpPr txBox="1"/>
          <p:nvPr/>
        </p:nvSpPr>
        <p:spPr>
          <a:xfrm>
            <a:off x="2544590" y="2487896"/>
            <a:ext cx="9232881" cy="3835834"/>
          </a:xfrm>
          <a:prstGeom prst="rect">
            <a:avLst/>
          </a:prstGeom>
          <a:noFill/>
          <a:ln>
            <a:noFill/>
          </a:ln>
        </p:spPr>
        <p:txBody>
          <a:bodyPr spcFirstLastPara="1" wrap="square" lIns="91425" tIns="45700" rIns="91425" bIns="45700" anchor="t" anchorCtr="0">
            <a:normAutofit/>
          </a:bodyPr>
          <a:lstStyle/>
          <a:p>
            <a:pPr marL="342900" marR="0" lvl="0" indent="-342900" algn="l" rtl="0">
              <a:spcBef>
                <a:spcPts val="0"/>
              </a:spcBef>
              <a:spcAft>
                <a:spcPts val="0"/>
              </a:spcAft>
              <a:buClr>
                <a:schemeClr val="accent1"/>
              </a:buClr>
              <a:buSzPts val="1800"/>
              <a:buFont typeface="Arial" panose="020B0604020202020204" pitchFamily="34" charset="0"/>
              <a:buChar char="•"/>
            </a:pPr>
            <a:r>
              <a:rPr lang="fr-FR" sz="1800" b="0" i="0" u="none" strike="noStrike" cap="none" dirty="0">
                <a:solidFill>
                  <a:srgbClr val="3F3F3F"/>
                </a:solidFill>
                <a:latin typeface="Century Gothic"/>
                <a:ea typeface="Century Gothic"/>
                <a:cs typeface="Century Gothic"/>
                <a:sym typeface="Century Gothic"/>
              </a:rPr>
              <a:t>Eclair ou KO </a:t>
            </a:r>
            <a:endParaRPr dirty="0"/>
          </a:p>
          <a:p>
            <a:pPr marL="400050" marR="0" lvl="0" indent="-285750" algn="l" rtl="0">
              <a:spcBef>
                <a:spcPts val="1000"/>
              </a:spcBef>
              <a:spcAft>
                <a:spcPts val="0"/>
              </a:spcAft>
              <a:buClr>
                <a:schemeClr val="accent1"/>
              </a:buClr>
              <a:buSzPts val="1800"/>
              <a:buFont typeface="Arial" panose="020B0604020202020204" pitchFamily="34" charset="0"/>
              <a:buChar char="•"/>
            </a:pPr>
            <a:endParaRPr sz="1800" b="0" i="0" u="none" strike="noStrike" cap="none" dirty="0">
              <a:solidFill>
                <a:srgbClr val="3F3F3F"/>
              </a:solidFill>
              <a:latin typeface="Century Gothic"/>
              <a:ea typeface="Century Gothic"/>
              <a:cs typeface="Century Gothic"/>
              <a:sym typeface="Century Gothic"/>
            </a:endParaRPr>
          </a:p>
          <a:p>
            <a:pPr marL="342900" marR="0" lvl="0" indent="-342900" algn="l" rtl="0">
              <a:spcBef>
                <a:spcPts val="1000"/>
              </a:spcBef>
              <a:spcAft>
                <a:spcPts val="0"/>
              </a:spcAft>
              <a:buClr>
                <a:schemeClr val="accent1"/>
              </a:buClr>
              <a:buSzPts val="1800"/>
              <a:buFont typeface="Arial" panose="020B0604020202020204" pitchFamily="34" charset="0"/>
              <a:buChar char="•"/>
            </a:pPr>
            <a:r>
              <a:rPr lang="fr-FR" sz="1800" b="0" i="0" u="none" strike="noStrike" cap="none" dirty="0">
                <a:solidFill>
                  <a:srgbClr val="3F3F3F"/>
                </a:solidFill>
                <a:latin typeface="Century Gothic"/>
                <a:ea typeface="Century Gothic"/>
                <a:cs typeface="Century Gothic"/>
                <a:sym typeface="Century Gothic"/>
              </a:rPr>
              <a:t>3 façons de gagner le match </a:t>
            </a:r>
            <a:endParaRPr dirty="0"/>
          </a:p>
          <a:p>
            <a:pPr marL="400050" marR="0" lvl="0" indent="-285750" algn="l" rtl="0">
              <a:spcBef>
                <a:spcPts val="1000"/>
              </a:spcBef>
              <a:spcAft>
                <a:spcPts val="0"/>
              </a:spcAft>
              <a:buClr>
                <a:schemeClr val="accent1"/>
              </a:buClr>
              <a:buSzPts val="1800"/>
              <a:buFont typeface="Arial" panose="020B0604020202020204" pitchFamily="34" charset="0"/>
              <a:buChar char="•"/>
            </a:pPr>
            <a:endParaRPr sz="1800" b="0" i="0" u="none" strike="noStrike" cap="none" dirty="0">
              <a:solidFill>
                <a:srgbClr val="3F3F3F"/>
              </a:solidFill>
              <a:latin typeface="Century Gothic"/>
              <a:ea typeface="Century Gothic"/>
              <a:cs typeface="Century Gothic"/>
              <a:sym typeface="Century Gothic"/>
            </a:endParaRPr>
          </a:p>
          <a:p>
            <a:pPr marL="742950" marR="0" lvl="1" indent="-285750" algn="l" rtl="0">
              <a:spcBef>
                <a:spcPts val="1000"/>
              </a:spcBef>
              <a:spcAft>
                <a:spcPts val="0"/>
              </a:spcAft>
              <a:buClr>
                <a:schemeClr val="accent1"/>
              </a:buClr>
              <a:buSzPts val="1600"/>
              <a:buFont typeface="Arial" panose="020B0604020202020204" pitchFamily="34" charset="0"/>
              <a:buChar char="•"/>
            </a:pPr>
            <a:r>
              <a:rPr lang="fr-FR" sz="1600" b="0" i="0" u="none" strike="noStrike" cap="none" dirty="0">
                <a:solidFill>
                  <a:srgbClr val="3F3F3F"/>
                </a:solidFill>
                <a:latin typeface="Century Gothic"/>
                <a:ea typeface="Century Gothic"/>
                <a:cs typeface="Century Gothic"/>
                <a:sym typeface="Century Gothic"/>
              </a:rPr>
              <a:t>    Eclair =&gt; 5 pts</a:t>
            </a:r>
            <a:endParaRPr dirty="0"/>
          </a:p>
          <a:p>
            <a:pPr marL="844550" marR="0" lvl="1" indent="-285750" algn="l" rtl="0">
              <a:spcBef>
                <a:spcPts val="1000"/>
              </a:spcBef>
              <a:spcAft>
                <a:spcPts val="0"/>
              </a:spcAft>
              <a:buClr>
                <a:schemeClr val="accent1"/>
              </a:buClr>
              <a:buSzPts val="1600"/>
              <a:buFont typeface="Arial" panose="020B0604020202020204" pitchFamily="34" charset="0"/>
              <a:buChar char="•"/>
            </a:pPr>
            <a:endParaRPr sz="1600" b="0" i="0" u="none" strike="noStrike" cap="none" dirty="0">
              <a:solidFill>
                <a:srgbClr val="3F3F3F"/>
              </a:solidFill>
              <a:latin typeface="Century Gothic"/>
              <a:ea typeface="Century Gothic"/>
              <a:cs typeface="Century Gothic"/>
              <a:sym typeface="Century Gothic"/>
            </a:endParaRPr>
          </a:p>
          <a:p>
            <a:pPr marL="742950" marR="0" lvl="1" indent="-285750" algn="l" rtl="0">
              <a:spcBef>
                <a:spcPts val="1000"/>
              </a:spcBef>
              <a:spcAft>
                <a:spcPts val="0"/>
              </a:spcAft>
              <a:buClr>
                <a:schemeClr val="accent1"/>
              </a:buClr>
              <a:buSzPts val="1600"/>
              <a:buFont typeface="Arial" panose="020B0604020202020204" pitchFamily="34" charset="0"/>
              <a:buChar char="•"/>
            </a:pPr>
            <a:r>
              <a:rPr lang="fr-FR" sz="1600" b="0" i="0" u="none" strike="noStrike" cap="none" dirty="0">
                <a:solidFill>
                  <a:srgbClr val="3F3F3F"/>
                </a:solidFill>
                <a:latin typeface="Century Gothic"/>
                <a:ea typeface="Century Gothic"/>
                <a:cs typeface="Century Gothic"/>
                <a:sym typeface="Century Gothic"/>
              </a:rPr>
              <a:t>         KO</a:t>
            </a:r>
            <a:endParaRPr dirty="0"/>
          </a:p>
          <a:p>
            <a:pPr marL="844550" marR="0" lvl="1" indent="-285750" algn="l" rtl="0">
              <a:spcBef>
                <a:spcPts val="1000"/>
              </a:spcBef>
              <a:spcAft>
                <a:spcPts val="0"/>
              </a:spcAft>
              <a:buClr>
                <a:schemeClr val="accent1"/>
              </a:buClr>
              <a:buSzPts val="1600"/>
              <a:buFont typeface="Arial" panose="020B0604020202020204" pitchFamily="34" charset="0"/>
              <a:buChar char="•"/>
            </a:pPr>
            <a:endParaRPr sz="1600" b="0" i="0" u="none" strike="noStrike" cap="none" dirty="0">
              <a:solidFill>
                <a:srgbClr val="3F3F3F"/>
              </a:solidFill>
              <a:latin typeface="Century Gothic"/>
              <a:ea typeface="Century Gothic"/>
              <a:cs typeface="Century Gothic"/>
              <a:sym typeface="Century Gothic"/>
            </a:endParaRPr>
          </a:p>
          <a:p>
            <a:pPr marL="742950" marR="0" lvl="1" indent="-285750" algn="l" rtl="0">
              <a:spcBef>
                <a:spcPts val="1000"/>
              </a:spcBef>
              <a:spcAft>
                <a:spcPts val="0"/>
              </a:spcAft>
              <a:buClr>
                <a:schemeClr val="accent1"/>
              </a:buClr>
              <a:buSzPts val="1600"/>
              <a:buFont typeface="Arial" panose="020B0604020202020204" pitchFamily="34" charset="0"/>
              <a:buChar char="•"/>
            </a:pPr>
            <a:r>
              <a:rPr lang="fr-FR" sz="1600" b="0" i="0" u="none" strike="noStrike" cap="none" dirty="0">
                <a:solidFill>
                  <a:srgbClr val="3F3F3F"/>
                </a:solidFill>
                <a:latin typeface="Century Gothic"/>
                <a:ea typeface="Century Gothic"/>
                <a:cs typeface="Century Gothic"/>
                <a:sym typeface="Century Gothic"/>
              </a:rPr>
              <a:t>          2 Mises en danger = KO</a:t>
            </a:r>
            <a:endParaRPr dirty="0"/>
          </a:p>
          <a:p>
            <a:pPr marL="844550" marR="0" lvl="1" indent="-285750" algn="l" rtl="0">
              <a:spcBef>
                <a:spcPts val="1000"/>
              </a:spcBef>
              <a:spcAft>
                <a:spcPts val="0"/>
              </a:spcAft>
              <a:buClr>
                <a:schemeClr val="accent1"/>
              </a:buClr>
              <a:buSzPts val="1600"/>
              <a:buFont typeface="Arial" panose="020B0604020202020204" pitchFamily="34" charset="0"/>
              <a:buChar char="•"/>
            </a:pPr>
            <a:endParaRPr sz="1600" b="0" i="0" u="none" strike="noStrike" cap="none" dirty="0">
              <a:solidFill>
                <a:srgbClr val="3F3F3F"/>
              </a:solidFill>
              <a:latin typeface="Century Gothic"/>
              <a:ea typeface="Century Gothic"/>
              <a:cs typeface="Century Gothic"/>
              <a:sym typeface="Century Gothic"/>
            </a:endParaRPr>
          </a:p>
          <a:p>
            <a:pPr marL="844550" marR="0" lvl="1" indent="-285750" algn="l" rtl="0">
              <a:spcBef>
                <a:spcPts val="1000"/>
              </a:spcBef>
              <a:spcAft>
                <a:spcPts val="0"/>
              </a:spcAft>
              <a:buClr>
                <a:schemeClr val="accent1"/>
              </a:buClr>
              <a:buSzPts val="1600"/>
              <a:buFont typeface="Arial" panose="020B0604020202020204" pitchFamily="34" charset="0"/>
              <a:buChar char="•"/>
            </a:pPr>
            <a:endParaRPr sz="1600" b="0" i="0" u="none" strike="noStrike" cap="none" dirty="0">
              <a:solidFill>
                <a:srgbClr val="3F3F3F"/>
              </a:solidFill>
              <a:latin typeface="Century Gothic"/>
              <a:ea typeface="Century Gothic"/>
              <a:cs typeface="Century Gothic"/>
              <a:sym typeface="Century Gothic"/>
            </a:endParaRPr>
          </a:p>
          <a:p>
            <a:pPr marL="844550" marR="0" lvl="1" indent="-285750" algn="l" rtl="0">
              <a:spcBef>
                <a:spcPts val="1000"/>
              </a:spcBef>
              <a:spcAft>
                <a:spcPts val="0"/>
              </a:spcAft>
              <a:buClr>
                <a:schemeClr val="accent1"/>
              </a:buClr>
              <a:buSzPts val="1600"/>
              <a:buFont typeface="Arial" panose="020B0604020202020204" pitchFamily="34" charset="0"/>
              <a:buChar char="•"/>
            </a:pPr>
            <a:endParaRPr sz="1600" b="0" i="0" u="none" strike="noStrike" cap="none" dirty="0">
              <a:solidFill>
                <a:srgbClr val="3F3F3F"/>
              </a:solidFill>
              <a:latin typeface="Century Gothic"/>
              <a:ea typeface="Century Gothic"/>
              <a:cs typeface="Century Gothic"/>
              <a:sym typeface="Century Gothic"/>
            </a:endParaRPr>
          </a:p>
        </p:txBody>
      </p:sp>
      <p:pic>
        <p:nvPicPr>
          <p:cNvPr id="346" name="Google Shape;346;p38"/>
          <p:cNvPicPr preferRelativeResize="0"/>
          <p:nvPr/>
        </p:nvPicPr>
        <p:blipFill rotWithShape="1">
          <a:blip r:embed="rId4">
            <a:alphaModFix/>
          </a:blip>
          <a:srcRect/>
          <a:stretch/>
        </p:blipFill>
        <p:spPr>
          <a:xfrm>
            <a:off x="3266016" y="4033543"/>
            <a:ext cx="275166" cy="429576"/>
          </a:xfrm>
          <a:prstGeom prst="rect">
            <a:avLst/>
          </a:prstGeom>
          <a:noFill/>
          <a:ln>
            <a:noFill/>
          </a:ln>
        </p:spPr>
      </p:pic>
      <p:pic>
        <p:nvPicPr>
          <p:cNvPr id="347" name="Google Shape;347;p38"/>
          <p:cNvPicPr preferRelativeResize="0"/>
          <p:nvPr/>
        </p:nvPicPr>
        <p:blipFill rotWithShape="1">
          <a:blip r:embed="rId5">
            <a:alphaModFix/>
          </a:blip>
          <a:srcRect/>
          <a:stretch/>
        </p:blipFill>
        <p:spPr>
          <a:xfrm>
            <a:off x="3266016" y="4712160"/>
            <a:ext cx="558800" cy="558800"/>
          </a:xfrm>
          <a:prstGeom prst="rect">
            <a:avLst/>
          </a:prstGeom>
          <a:noFill/>
          <a:ln>
            <a:noFill/>
          </a:ln>
        </p:spPr>
      </p:pic>
      <p:pic>
        <p:nvPicPr>
          <p:cNvPr id="348" name="Google Shape;348;p38"/>
          <p:cNvPicPr preferRelativeResize="0"/>
          <p:nvPr/>
        </p:nvPicPr>
        <p:blipFill rotWithShape="1">
          <a:blip r:embed="rId6">
            <a:alphaModFix/>
          </a:blip>
          <a:srcRect/>
          <a:stretch/>
        </p:blipFill>
        <p:spPr>
          <a:xfrm>
            <a:off x="3369054" y="5468209"/>
            <a:ext cx="417237" cy="373604"/>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p39"/>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62626"/>
              </a:buClr>
              <a:buSzPts val="3600"/>
              <a:buFont typeface="Century Gothic"/>
              <a:buNone/>
            </a:pPr>
            <a:r>
              <a:rPr lang="fr-FR"/>
              <a:t>VIVRE LA FSP - LEÇON 3</a:t>
            </a:r>
            <a:endParaRPr/>
          </a:p>
        </p:txBody>
      </p:sp>
      <p:sp>
        <p:nvSpPr>
          <p:cNvPr id="354" name="Google Shape;354;p39"/>
          <p:cNvSpPr txBox="1">
            <a:spLocks noGrp="1"/>
          </p:cNvSpPr>
          <p:nvPr>
            <p:ph type="body" idx="1"/>
          </p:nvPr>
        </p:nvSpPr>
        <p:spPr>
          <a:xfrm>
            <a:off x="1901953" y="3635081"/>
            <a:ext cx="5582580" cy="1650152"/>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SzPts val="1800"/>
              <a:buFont typeface="Arial" panose="020B0604020202020204" pitchFamily="34" charset="0"/>
              <a:buChar char="•"/>
            </a:pPr>
            <a:r>
              <a:rPr lang="fr-FR" dirty="0"/>
              <a:t>Jeu du FLASH</a:t>
            </a:r>
            <a:endParaRPr dirty="0"/>
          </a:p>
          <a:p>
            <a:pPr marL="342900" lvl="0" indent="-342900" algn="l" rtl="0">
              <a:spcBef>
                <a:spcPts val="1000"/>
              </a:spcBef>
              <a:spcAft>
                <a:spcPts val="0"/>
              </a:spcAft>
              <a:buSzPts val="1800"/>
              <a:buFont typeface="Arial" panose="020B0604020202020204" pitchFamily="34" charset="0"/>
              <a:buChar char="•"/>
            </a:pPr>
            <a:r>
              <a:rPr lang="fr-FR" dirty="0"/>
              <a:t>1</a:t>
            </a:r>
            <a:r>
              <a:rPr lang="fr-FR" baseline="30000" dirty="0"/>
              <a:t>ère</a:t>
            </a:r>
            <a:r>
              <a:rPr lang="fr-FR" dirty="0"/>
              <a:t> phase : interdit de tourner le dos au filet</a:t>
            </a:r>
            <a:endParaRPr dirty="0"/>
          </a:p>
          <a:p>
            <a:pPr marL="342900" lvl="0" indent="-342900" algn="l" rtl="0">
              <a:spcBef>
                <a:spcPts val="1000"/>
              </a:spcBef>
              <a:spcAft>
                <a:spcPts val="0"/>
              </a:spcAft>
              <a:buSzPts val="1800"/>
              <a:buFont typeface="Arial" panose="020B0604020202020204" pitchFamily="34" charset="0"/>
              <a:buChar char="•"/>
            </a:pPr>
            <a:r>
              <a:rPr lang="fr-FR" dirty="0"/>
              <a:t>2</a:t>
            </a:r>
            <a:r>
              <a:rPr lang="fr-FR" baseline="30000" dirty="0"/>
              <a:t>ème</a:t>
            </a:r>
            <a:r>
              <a:rPr lang="fr-FR" dirty="0"/>
              <a:t> phase : Etre à l’amble pour toucher : notion de « jambe-raquette »</a:t>
            </a:r>
            <a:endParaRPr dirty="0"/>
          </a:p>
        </p:txBody>
      </p:sp>
      <p:pic>
        <p:nvPicPr>
          <p:cNvPr id="355" name="Google Shape;355;p39"/>
          <p:cNvPicPr preferRelativeResize="0"/>
          <p:nvPr/>
        </p:nvPicPr>
        <p:blipFill rotWithShape="1">
          <a:blip r:embed="rId3">
            <a:alphaModFix/>
          </a:blip>
          <a:srcRect/>
          <a:stretch/>
        </p:blipFill>
        <p:spPr>
          <a:xfrm>
            <a:off x="3380570" y="1905000"/>
            <a:ext cx="1559898" cy="1559898"/>
          </a:xfrm>
          <a:prstGeom prst="rect">
            <a:avLst/>
          </a:prstGeom>
          <a:noFill/>
          <a:ln>
            <a:noFill/>
          </a:ln>
        </p:spPr>
      </p:pic>
      <p:pic>
        <p:nvPicPr>
          <p:cNvPr id="356" name="Google Shape;356;p39"/>
          <p:cNvPicPr preferRelativeResize="0"/>
          <p:nvPr/>
        </p:nvPicPr>
        <p:blipFill rotWithShape="1">
          <a:blip r:embed="rId4">
            <a:alphaModFix/>
          </a:blip>
          <a:srcRect/>
          <a:stretch/>
        </p:blipFill>
        <p:spPr>
          <a:xfrm>
            <a:off x="8686799" y="1643371"/>
            <a:ext cx="2144815" cy="2293302"/>
          </a:xfrm>
          <a:prstGeom prst="rect">
            <a:avLst/>
          </a:prstGeom>
          <a:noFill/>
          <a:ln>
            <a:noFill/>
          </a:ln>
        </p:spPr>
      </p:pic>
      <p:sp>
        <p:nvSpPr>
          <p:cNvPr id="357" name="Google Shape;357;p39"/>
          <p:cNvSpPr txBox="1"/>
          <p:nvPr/>
        </p:nvSpPr>
        <p:spPr>
          <a:xfrm>
            <a:off x="8955813" y="3948021"/>
            <a:ext cx="1606785" cy="761490"/>
          </a:xfrm>
          <a:prstGeom prst="rect">
            <a:avLst/>
          </a:prstGeom>
          <a:noFill/>
          <a:ln>
            <a:noFill/>
          </a:ln>
        </p:spPr>
        <p:txBody>
          <a:bodyPr spcFirstLastPara="1" wrap="square" lIns="91425" tIns="45700" rIns="91425" bIns="45700" anchor="t" anchorCtr="0">
            <a:normAutofit/>
          </a:bodyPr>
          <a:lstStyle/>
          <a:p>
            <a:pPr marL="342900" marR="0" lvl="0" indent="-342900" algn="l" rtl="0">
              <a:spcBef>
                <a:spcPts val="0"/>
              </a:spcBef>
              <a:spcAft>
                <a:spcPts val="0"/>
              </a:spcAft>
              <a:buClr>
                <a:schemeClr val="accent1"/>
              </a:buClr>
              <a:buSzPts val="3600"/>
              <a:buFont typeface="Noto Sans Symbols"/>
              <a:buChar char="🠶"/>
            </a:pPr>
            <a:r>
              <a:rPr lang="fr-FR" sz="3600" b="1" i="0" u="none" strike="noStrike" cap="none">
                <a:solidFill>
                  <a:srgbClr val="3F3F3F"/>
                </a:solidFill>
                <a:latin typeface="Century Gothic"/>
                <a:ea typeface="Century Gothic"/>
                <a:cs typeface="Century Gothic"/>
                <a:sym typeface="Century Gothic"/>
              </a:rPr>
              <a:t>FSP</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p40"/>
          <p:cNvSpPr txBox="1">
            <a:spLocks noGrp="1"/>
          </p:cNvSpPr>
          <p:nvPr>
            <p:ph type="title"/>
          </p:nvPr>
        </p:nvSpPr>
        <p:spPr>
          <a:xfrm>
            <a:off x="1901953" y="624110"/>
            <a:ext cx="9602659" cy="1280890"/>
          </a:xfrm>
          <a:prstGeom prst="rect">
            <a:avLst/>
          </a:prstGeom>
          <a:noFill/>
          <a:ln>
            <a:noFill/>
          </a:ln>
        </p:spPr>
        <p:txBody>
          <a:bodyPr spcFirstLastPara="1" wrap="square" lIns="91425" tIns="45700" rIns="91425" bIns="45700" anchor="t" anchorCtr="0">
            <a:normAutofit fontScale="90000"/>
          </a:bodyPr>
          <a:lstStyle/>
          <a:p>
            <a:pPr marL="0" lvl="0" indent="0" algn="l" rtl="0">
              <a:spcBef>
                <a:spcPts val="0"/>
              </a:spcBef>
              <a:spcAft>
                <a:spcPts val="0"/>
              </a:spcAft>
              <a:buClr>
                <a:srgbClr val="262626"/>
              </a:buClr>
              <a:buSzPct val="100000"/>
              <a:buFont typeface="Century Gothic"/>
              <a:buNone/>
            </a:pPr>
            <a:r>
              <a:rPr lang="fr-FR"/>
              <a:t>VIVRE LA FSP : Gagner / Perdre avec la Manière</a:t>
            </a:r>
            <a:br>
              <a:rPr lang="fr-FR"/>
            </a:br>
            <a:r>
              <a:rPr lang="fr-FR"/>
              <a:t>LEÇON 3</a:t>
            </a:r>
            <a:endParaRPr/>
          </a:p>
        </p:txBody>
      </p:sp>
      <p:sp>
        <p:nvSpPr>
          <p:cNvPr id="363" name="Google Shape;363;p40"/>
          <p:cNvSpPr txBox="1">
            <a:spLocks noGrp="1"/>
          </p:cNvSpPr>
          <p:nvPr>
            <p:ph type="body" idx="1"/>
          </p:nvPr>
        </p:nvSpPr>
        <p:spPr>
          <a:xfrm>
            <a:off x="1540934" y="2133600"/>
            <a:ext cx="10447866" cy="4724400"/>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SzPts val="1800"/>
              <a:buFont typeface="Arial" panose="020B0604020202020204" pitchFamily="34" charset="0"/>
              <a:buChar char="•"/>
            </a:pPr>
            <a:r>
              <a:rPr lang="fr-FR" dirty="0"/>
              <a:t>6 clubs de 4 joueurs homogènes entre eux hétérogènes en leur sein (4 niveaux différents)</a:t>
            </a:r>
            <a:endParaRPr dirty="0"/>
          </a:p>
          <a:p>
            <a:pPr marL="342900" lvl="0" indent="-342900" algn="l" rtl="0">
              <a:spcBef>
                <a:spcPts val="1000"/>
              </a:spcBef>
              <a:spcAft>
                <a:spcPts val="0"/>
              </a:spcAft>
              <a:buSzPts val="1800"/>
              <a:buFont typeface="Arial" panose="020B0604020202020204" pitchFamily="34" charset="0"/>
              <a:buChar char="•"/>
            </a:pPr>
            <a:r>
              <a:rPr lang="fr-FR" dirty="0"/>
              <a:t>Tous les numéros 1 se joueront / Tous les numéros 2 se joueront etc…</a:t>
            </a:r>
            <a:endParaRPr dirty="0"/>
          </a:p>
          <a:p>
            <a:pPr marL="342900" lvl="0" indent="-342900" algn="l" rtl="0">
              <a:spcBef>
                <a:spcPts val="1000"/>
              </a:spcBef>
              <a:spcAft>
                <a:spcPts val="0"/>
              </a:spcAft>
              <a:buSzPts val="1800"/>
              <a:buFont typeface="Arial" panose="020B0604020202020204" pitchFamily="34" charset="0"/>
              <a:buChar char="•"/>
            </a:pPr>
            <a:r>
              <a:rPr lang="fr-FR" dirty="0"/>
              <a:t>Match en 10 points</a:t>
            </a:r>
            <a:endParaRPr dirty="0"/>
          </a:p>
          <a:p>
            <a:pPr marL="342900" lvl="0" indent="-342900" algn="l" rtl="0">
              <a:spcBef>
                <a:spcPts val="1000"/>
              </a:spcBef>
              <a:spcAft>
                <a:spcPts val="0"/>
              </a:spcAft>
              <a:buSzPts val="1800"/>
              <a:buFont typeface="Arial" panose="020B0604020202020204" pitchFamily="34" charset="0"/>
              <a:buChar char="•"/>
            </a:pPr>
            <a:r>
              <a:rPr lang="fr-FR" dirty="0"/>
              <a:t>Contrat : Gagner son match + Marquer au moins 5 points en ZD (= « point danger »)</a:t>
            </a:r>
            <a:endParaRPr dirty="0"/>
          </a:p>
          <a:p>
            <a:pPr marL="342900" lvl="0" indent="-342900" algn="l" rtl="0">
              <a:spcBef>
                <a:spcPts val="1000"/>
              </a:spcBef>
              <a:spcAft>
                <a:spcPts val="0"/>
              </a:spcAft>
              <a:buSzPts val="1800"/>
              <a:buFont typeface="Arial" panose="020B0604020202020204" pitchFamily="34" charset="0"/>
              <a:buChar char="•"/>
            </a:pPr>
            <a:r>
              <a:rPr lang="fr-FR" dirty="0"/>
              <a:t>Gagner avec contrat : 1000pts</a:t>
            </a:r>
            <a:endParaRPr dirty="0"/>
          </a:p>
          <a:p>
            <a:pPr marL="342900" lvl="0" indent="-342900" algn="l" rtl="0">
              <a:spcBef>
                <a:spcPts val="1000"/>
              </a:spcBef>
              <a:spcAft>
                <a:spcPts val="0"/>
              </a:spcAft>
              <a:buSzPts val="1800"/>
              <a:buFont typeface="Arial" panose="020B0604020202020204" pitchFamily="34" charset="0"/>
              <a:buChar char="•"/>
            </a:pPr>
            <a:r>
              <a:rPr lang="fr-FR" dirty="0"/>
              <a:t>Gagner sans contrat : 100pts + 100pts par « point danger »</a:t>
            </a:r>
            <a:endParaRPr dirty="0"/>
          </a:p>
          <a:p>
            <a:pPr marL="342900" lvl="0" indent="-342900" algn="l" rtl="0">
              <a:spcBef>
                <a:spcPts val="1000"/>
              </a:spcBef>
              <a:spcAft>
                <a:spcPts val="0"/>
              </a:spcAft>
              <a:buSzPts val="1800"/>
              <a:buFont typeface="Arial" panose="020B0604020202020204" pitchFamily="34" charset="0"/>
              <a:buChar char="•"/>
            </a:pPr>
            <a:r>
              <a:rPr lang="fr-FR" dirty="0"/>
              <a:t>Perdre avec contrat : 10pts + 5pts par « point danger »</a:t>
            </a:r>
            <a:endParaRPr dirty="0"/>
          </a:p>
          <a:p>
            <a:pPr marL="342900" lvl="0" indent="-342900" algn="l" rtl="0">
              <a:spcBef>
                <a:spcPts val="1000"/>
              </a:spcBef>
              <a:spcAft>
                <a:spcPts val="0"/>
              </a:spcAft>
              <a:buSzPts val="1800"/>
              <a:buFont typeface="Arial" panose="020B0604020202020204" pitchFamily="34" charset="0"/>
              <a:buChar char="•"/>
            </a:pPr>
            <a:r>
              <a:rPr lang="fr-FR" dirty="0"/>
              <a:t>Perdre sans contrat : 1pt + 1pt par « point danger »</a:t>
            </a:r>
            <a:endParaRPr dirty="0"/>
          </a:p>
          <a:p>
            <a:pPr marL="285750" lvl="0" indent="-285750" algn="l" rtl="0">
              <a:spcBef>
                <a:spcPts val="1000"/>
              </a:spcBef>
              <a:spcAft>
                <a:spcPts val="0"/>
              </a:spcAft>
              <a:buSzPts val="1800"/>
              <a:buFont typeface="Arial" panose="020B0604020202020204" pitchFamily="34" charset="0"/>
              <a:buChar char="•"/>
            </a:pPr>
            <a:endParaRP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pic>
        <p:nvPicPr>
          <p:cNvPr id="368" name="Google Shape;368;p41"/>
          <p:cNvPicPr preferRelativeResize="0"/>
          <p:nvPr/>
        </p:nvPicPr>
        <p:blipFill>
          <a:blip r:embed="rId3">
            <a:alphaModFix/>
          </a:blip>
          <a:stretch>
            <a:fillRect/>
          </a:stretch>
        </p:blipFill>
        <p:spPr>
          <a:xfrm>
            <a:off x="1566975" y="730575"/>
            <a:ext cx="9485949" cy="560955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pic>
        <p:nvPicPr>
          <p:cNvPr id="373" name="Google Shape;373;p42"/>
          <p:cNvPicPr preferRelativeResize="0"/>
          <p:nvPr/>
        </p:nvPicPr>
        <p:blipFill>
          <a:blip r:embed="rId3">
            <a:alphaModFix/>
          </a:blip>
          <a:stretch>
            <a:fillRect/>
          </a:stretch>
        </p:blipFill>
        <p:spPr>
          <a:xfrm>
            <a:off x="741575" y="147450"/>
            <a:ext cx="11277599" cy="6563101"/>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pic>
        <p:nvPicPr>
          <p:cNvPr id="378" name="Google Shape;378;p43"/>
          <p:cNvPicPr preferRelativeResize="0"/>
          <p:nvPr/>
        </p:nvPicPr>
        <p:blipFill>
          <a:blip r:embed="rId3">
            <a:alphaModFix/>
          </a:blip>
          <a:stretch>
            <a:fillRect/>
          </a:stretch>
        </p:blipFill>
        <p:spPr>
          <a:xfrm>
            <a:off x="296750" y="600175"/>
            <a:ext cx="11895249" cy="616355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
        <p:nvSpPr>
          <p:cNvPr id="383" name="Google Shape;383;p44"/>
          <p:cNvSpPr txBox="1">
            <a:spLocks noGrp="1"/>
          </p:cNvSpPr>
          <p:nvPr>
            <p:ph type="title"/>
          </p:nvPr>
        </p:nvSpPr>
        <p:spPr>
          <a:xfrm>
            <a:off x="1901953" y="624110"/>
            <a:ext cx="9602659" cy="1280890"/>
          </a:xfrm>
          <a:prstGeom prst="rect">
            <a:avLst/>
          </a:prstGeom>
          <a:noFill/>
          <a:ln>
            <a:noFill/>
          </a:ln>
        </p:spPr>
        <p:txBody>
          <a:bodyPr spcFirstLastPara="1" wrap="square" lIns="91425" tIns="45700" rIns="91425" bIns="45700" anchor="t" anchorCtr="0">
            <a:normAutofit fontScale="90000"/>
          </a:bodyPr>
          <a:lstStyle/>
          <a:p>
            <a:pPr marL="0" lvl="0" indent="0" algn="l" rtl="0">
              <a:spcBef>
                <a:spcPts val="0"/>
              </a:spcBef>
              <a:spcAft>
                <a:spcPts val="0"/>
              </a:spcAft>
              <a:buClr>
                <a:srgbClr val="262626"/>
              </a:buClr>
              <a:buSzPct val="100000"/>
              <a:buFont typeface="Century Gothic"/>
              <a:buNone/>
            </a:pPr>
            <a:r>
              <a:rPr lang="fr-FR"/>
              <a:t>VIVRE LA FSP : Gagner / Perdre avec la Manière</a:t>
            </a:r>
            <a:br>
              <a:rPr lang="fr-FR"/>
            </a:br>
            <a:r>
              <a:rPr lang="fr-FR"/>
              <a:t>LEÇON 3 : FOCUS SUR LE CONTRAT</a:t>
            </a:r>
            <a:endParaRPr/>
          </a:p>
        </p:txBody>
      </p:sp>
      <p:sp>
        <p:nvSpPr>
          <p:cNvPr id="384" name="Google Shape;384;p44"/>
          <p:cNvSpPr txBox="1">
            <a:spLocks noGrp="1"/>
          </p:cNvSpPr>
          <p:nvPr>
            <p:ph type="body" idx="1"/>
          </p:nvPr>
        </p:nvSpPr>
        <p:spPr>
          <a:xfrm>
            <a:off x="1540934" y="2133600"/>
            <a:ext cx="10447866" cy="4724400"/>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SzPts val="1800"/>
              <a:buFont typeface="Arial" panose="020B0604020202020204" pitchFamily="34" charset="0"/>
              <a:buChar char="•"/>
            </a:pPr>
            <a:r>
              <a:rPr lang="fr-FR" dirty="0"/>
              <a:t>Rappel : Contrat = 5 points en ZD</a:t>
            </a:r>
            <a:endParaRPr dirty="0"/>
          </a:p>
          <a:p>
            <a:pPr lvl="0" algn="l" rtl="0">
              <a:spcBef>
                <a:spcPts val="1000"/>
              </a:spcBef>
              <a:spcAft>
                <a:spcPts val="0"/>
              </a:spcAft>
              <a:buSzPts val="1800"/>
              <a:buFont typeface="Arial" panose="020B0604020202020204" pitchFamily="34" charset="0"/>
              <a:buChar char="•"/>
            </a:pPr>
            <a:endParaRPr dirty="0"/>
          </a:p>
          <a:p>
            <a:pPr marL="342900" lvl="0" indent="-342900" algn="l" rtl="0">
              <a:spcBef>
                <a:spcPts val="1000"/>
              </a:spcBef>
              <a:spcAft>
                <a:spcPts val="0"/>
              </a:spcAft>
              <a:buSzPts val="1800"/>
              <a:buFont typeface="Arial" panose="020B0604020202020204" pitchFamily="34" charset="0"/>
              <a:buChar char="•"/>
            </a:pPr>
            <a:r>
              <a:rPr lang="fr-FR" dirty="0"/>
              <a:t>2 Manière de marquer un point « danger »</a:t>
            </a:r>
            <a:endParaRPr dirty="0"/>
          </a:p>
          <a:p>
            <a:pPr marL="742950" lvl="1" indent="-285750" algn="l" rtl="0">
              <a:spcBef>
                <a:spcPts val="1000"/>
              </a:spcBef>
              <a:spcAft>
                <a:spcPts val="0"/>
              </a:spcAft>
              <a:buSzPts val="1800"/>
              <a:buFont typeface="Arial" panose="020B0604020202020204" pitchFamily="34" charset="0"/>
              <a:buChar char="•"/>
            </a:pPr>
            <a:r>
              <a:rPr lang="fr-FR" sz="1800" dirty="0"/>
              <a:t>Point gagnant dans une ZD</a:t>
            </a:r>
            <a:endParaRPr dirty="0"/>
          </a:p>
          <a:p>
            <a:pPr marL="742950" lvl="1" indent="-285750" algn="l" rtl="0">
              <a:spcBef>
                <a:spcPts val="1000"/>
              </a:spcBef>
              <a:spcAft>
                <a:spcPts val="0"/>
              </a:spcAft>
              <a:buSzPts val="1800"/>
              <a:buFont typeface="Arial" panose="020B0604020202020204" pitchFamily="34" charset="0"/>
              <a:buChar char="•"/>
            </a:pPr>
            <a:r>
              <a:rPr lang="fr-FR" sz="1800" dirty="0"/>
              <a:t>2 Points avec mise en danger</a:t>
            </a:r>
            <a:endParaRPr dirty="0"/>
          </a:p>
          <a:p>
            <a:pPr marL="285750" lvl="0" indent="-285750" algn="l" rtl="0">
              <a:spcBef>
                <a:spcPts val="1000"/>
              </a:spcBef>
              <a:spcAft>
                <a:spcPts val="0"/>
              </a:spcAft>
              <a:buSzPts val="1800"/>
              <a:buFont typeface="Arial" panose="020B0604020202020204" pitchFamily="34" charset="0"/>
              <a:buChar char="•"/>
            </a:pPr>
            <a:endParaRP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Google Shape;389;p45"/>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62626"/>
              </a:buClr>
              <a:buSzPts val="3600"/>
              <a:buFont typeface="Century Gothic"/>
              <a:buNone/>
            </a:pPr>
            <a:r>
              <a:rPr lang="fr-FR"/>
              <a:t>FEUILLE DE CLUB</a:t>
            </a:r>
            <a:endParaRPr/>
          </a:p>
        </p:txBody>
      </p:sp>
      <p:graphicFrame>
        <p:nvGraphicFramePr>
          <p:cNvPr id="390" name="Google Shape;390;p45"/>
          <p:cNvGraphicFramePr/>
          <p:nvPr/>
        </p:nvGraphicFramePr>
        <p:xfrm>
          <a:off x="372534" y="719665"/>
          <a:ext cx="11819475" cy="4969925"/>
        </p:xfrm>
        <a:graphic>
          <a:graphicData uri="http://schemas.openxmlformats.org/drawingml/2006/table">
            <a:tbl>
              <a:tblPr firstRow="1" bandRow="1">
                <a:noFill/>
                <a:tableStyleId>{CD279582-A915-4A2D-AD15-06A6B02AB0D4}</a:tableStyleId>
              </a:tblPr>
              <a:tblGrid>
                <a:gridCol w="1313275">
                  <a:extLst>
                    <a:ext uri="{9D8B030D-6E8A-4147-A177-3AD203B41FA5}">
                      <a16:colId xmlns:a16="http://schemas.microsoft.com/office/drawing/2014/main" val="20000"/>
                    </a:ext>
                  </a:extLst>
                </a:gridCol>
                <a:gridCol w="1313275">
                  <a:extLst>
                    <a:ext uri="{9D8B030D-6E8A-4147-A177-3AD203B41FA5}">
                      <a16:colId xmlns:a16="http://schemas.microsoft.com/office/drawing/2014/main" val="20001"/>
                    </a:ext>
                  </a:extLst>
                </a:gridCol>
                <a:gridCol w="1313275">
                  <a:extLst>
                    <a:ext uri="{9D8B030D-6E8A-4147-A177-3AD203B41FA5}">
                      <a16:colId xmlns:a16="http://schemas.microsoft.com/office/drawing/2014/main" val="20002"/>
                    </a:ext>
                  </a:extLst>
                </a:gridCol>
                <a:gridCol w="1313275">
                  <a:extLst>
                    <a:ext uri="{9D8B030D-6E8A-4147-A177-3AD203B41FA5}">
                      <a16:colId xmlns:a16="http://schemas.microsoft.com/office/drawing/2014/main" val="20003"/>
                    </a:ext>
                  </a:extLst>
                </a:gridCol>
                <a:gridCol w="1313275">
                  <a:extLst>
                    <a:ext uri="{9D8B030D-6E8A-4147-A177-3AD203B41FA5}">
                      <a16:colId xmlns:a16="http://schemas.microsoft.com/office/drawing/2014/main" val="20004"/>
                    </a:ext>
                  </a:extLst>
                </a:gridCol>
                <a:gridCol w="1313275">
                  <a:extLst>
                    <a:ext uri="{9D8B030D-6E8A-4147-A177-3AD203B41FA5}">
                      <a16:colId xmlns:a16="http://schemas.microsoft.com/office/drawing/2014/main" val="20005"/>
                    </a:ext>
                  </a:extLst>
                </a:gridCol>
                <a:gridCol w="1313275">
                  <a:extLst>
                    <a:ext uri="{9D8B030D-6E8A-4147-A177-3AD203B41FA5}">
                      <a16:colId xmlns:a16="http://schemas.microsoft.com/office/drawing/2014/main" val="20006"/>
                    </a:ext>
                  </a:extLst>
                </a:gridCol>
                <a:gridCol w="1313275">
                  <a:extLst>
                    <a:ext uri="{9D8B030D-6E8A-4147-A177-3AD203B41FA5}">
                      <a16:colId xmlns:a16="http://schemas.microsoft.com/office/drawing/2014/main" val="20007"/>
                    </a:ext>
                  </a:extLst>
                </a:gridCol>
                <a:gridCol w="1313275">
                  <a:extLst>
                    <a:ext uri="{9D8B030D-6E8A-4147-A177-3AD203B41FA5}">
                      <a16:colId xmlns:a16="http://schemas.microsoft.com/office/drawing/2014/main" val="20008"/>
                    </a:ext>
                  </a:extLst>
                </a:gridCol>
              </a:tblGrid>
              <a:tr h="974725">
                <a:tc>
                  <a:txBody>
                    <a:bodyPr/>
                    <a:lstStyle/>
                    <a:p>
                      <a:pPr marL="0" marR="0" lvl="0" indent="0" algn="ctr" rtl="0">
                        <a:spcBef>
                          <a:spcPts val="0"/>
                        </a:spcBef>
                        <a:spcAft>
                          <a:spcPts val="0"/>
                        </a:spcAft>
                        <a:buNone/>
                      </a:pPr>
                      <a:r>
                        <a:rPr lang="fr-FR" sz="1800" u="none" strike="noStrike" cap="none"/>
                        <a:t>Prénoms</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M1</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M2</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M3</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M4</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M5</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M6</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Total</a:t>
                      </a:r>
                      <a:endParaRPr/>
                    </a:p>
                    <a:p>
                      <a:pPr marL="0" marR="0" lvl="0" indent="0" algn="ctr" rtl="0">
                        <a:spcBef>
                          <a:spcPts val="0"/>
                        </a:spcBef>
                        <a:spcAft>
                          <a:spcPts val="0"/>
                        </a:spcAft>
                        <a:buNone/>
                      </a:pPr>
                      <a:r>
                        <a:rPr lang="fr-FR" sz="1800" u="none" strike="noStrike" cap="none"/>
                        <a:t>Ind</a:t>
                      </a:r>
                      <a:endParaRPr sz="1800" u="none" strike="noStrike" cap="none"/>
                    </a:p>
                  </a:txBody>
                  <a:tcPr marL="91450" marR="91450" marT="45725" marB="45725" anchor="ctr"/>
                </a:tc>
                <a:tc>
                  <a:txBody>
                    <a:bodyPr/>
                    <a:lstStyle/>
                    <a:p>
                      <a:pPr marL="0" marR="0" lvl="0" indent="0" algn="ctr" rtl="0">
                        <a:spcBef>
                          <a:spcPts val="0"/>
                        </a:spcBef>
                        <a:spcAft>
                          <a:spcPts val="0"/>
                        </a:spcAft>
                        <a:buNone/>
                      </a:pPr>
                      <a:r>
                        <a:rPr lang="fr-FR" sz="1800" u="none" strike="noStrike" cap="none"/>
                        <a:t>Total Club</a:t>
                      </a:r>
                      <a:endParaRPr/>
                    </a:p>
                  </a:txBody>
                  <a:tcPr marL="91450" marR="91450" marT="45725" marB="45725" anchor="ctr"/>
                </a:tc>
                <a:extLst>
                  <a:ext uri="{0D108BD9-81ED-4DB2-BD59-A6C34878D82A}">
                    <a16:rowId xmlns:a16="http://schemas.microsoft.com/office/drawing/2014/main" val="10000"/>
                  </a:ext>
                </a:extLst>
              </a:tr>
              <a:tr h="998800">
                <a:tc>
                  <a:txBody>
                    <a:bodyPr/>
                    <a:lstStyle/>
                    <a:p>
                      <a:pPr marL="0" marR="0" lvl="0" indent="0" algn="ctr" rtl="0">
                        <a:spcBef>
                          <a:spcPts val="0"/>
                        </a:spcBef>
                        <a:spcAft>
                          <a:spcPts val="0"/>
                        </a:spcAft>
                        <a:buNone/>
                      </a:pPr>
                      <a:r>
                        <a:rPr lang="fr-FR" sz="1800" u="none" strike="noStrike" cap="none"/>
                        <a:t>Jules</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10</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1000</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5</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1</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100</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100</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1216</a:t>
                      </a:r>
                      <a:endParaRPr/>
                    </a:p>
                  </a:txBody>
                  <a:tcPr marL="91450" marR="91450" marT="45725" marB="45725" anchor="ctr"/>
                </a:tc>
                <a:tc rowSpan="4">
                  <a:txBody>
                    <a:bodyPr/>
                    <a:lstStyle/>
                    <a:p>
                      <a:pPr marL="0" marR="0" lvl="0" indent="0" algn="ctr" rtl="0">
                        <a:spcBef>
                          <a:spcPts val="0"/>
                        </a:spcBef>
                        <a:spcAft>
                          <a:spcPts val="0"/>
                        </a:spcAft>
                        <a:buNone/>
                      </a:pPr>
                      <a:r>
                        <a:rPr lang="fr-FR" sz="1800" u="none" strike="noStrike" cap="none"/>
                        <a:t>7380</a:t>
                      </a:r>
                      <a:endParaRPr/>
                    </a:p>
                  </a:txBody>
                  <a:tcPr marL="91450" marR="91450" marT="45725" marB="45725" anchor="ctr"/>
                </a:tc>
                <a:extLst>
                  <a:ext uri="{0D108BD9-81ED-4DB2-BD59-A6C34878D82A}">
                    <a16:rowId xmlns:a16="http://schemas.microsoft.com/office/drawing/2014/main" val="10001"/>
                  </a:ext>
                </a:extLst>
              </a:tr>
              <a:tr h="998800">
                <a:tc>
                  <a:txBody>
                    <a:bodyPr/>
                    <a:lstStyle/>
                    <a:p>
                      <a:pPr marL="0" marR="0" lvl="0" indent="0" algn="ctr" rtl="0">
                        <a:spcBef>
                          <a:spcPts val="0"/>
                        </a:spcBef>
                        <a:spcAft>
                          <a:spcPts val="0"/>
                        </a:spcAft>
                        <a:buNone/>
                      </a:pPr>
                      <a:r>
                        <a:rPr lang="fr-FR" sz="1800" u="none" strike="noStrike" cap="none"/>
                        <a:t>Chloé</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1000</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1</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1</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10</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1000</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10</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2022</a:t>
                      </a:r>
                      <a:endParaRPr/>
                    </a:p>
                  </a:txBody>
                  <a:tcPr marL="91450" marR="91450" marT="45725" marB="45725" anchor="ctr"/>
                </a:tc>
                <a:tc vMerge="1">
                  <a:txBody>
                    <a:bodyPr/>
                    <a:lstStyle/>
                    <a:p>
                      <a:endParaRPr lang="fr-FR"/>
                    </a:p>
                  </a:txBody>
                  <a:tcPr/>
                </a:tc>
                <a:extLst>
                  <a:ext uri="{0D108BD9-81ED-4DB2-BD59-A6C34878D82A}">
                    <a16:rowId xmlns:a16="http://schemas.microsoft.com/office/drawing/2014/main" val="10002"/>
                  </a:ext>
                </a:extLst>
              </a:tr>
              <a:tr h="998800">
                <a:tc>
                  <a:txBody>
                    <a:bodyPr/>
                    <a:lstStyle/>
                    <a:p>
                      <a:pPr marL="0" marR="0" lvl="0" indent="0" algn="ctr" rtl="0">
                        <a:spcBef>
                          <a:spcPts val="0"/>
                        </a:spcBef>
                        <a:spcAft>
                          <a:spcPts val="0"/>
                        </a:spcAft>
                        <a:buNone/>
                      </a:pPr>
                      <a:r>
                        <a:rPr lang="fr-FR" sz="1800" u="none" strike="noStrike" cap="none"/>
                        <a:t>Martin</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10</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100</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10</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5</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1000</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1000</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2125</a:t>
                      </a:r>
                      <a:endParaRPr/>
                    </a:p>
                  </a:txBody>
                  <a:tcPr marL="91450" marR="91450" marT="45725" marB="45725" anchor="ctr"/>
                </a:tc>
                <a:tc vMerge="1">
                  <a:txBody>
                    <a:bodyPr/>
                    <a:lstStyle/>
                    <a:p>
                      <a:endParaRPr lang="fr-FR"/>
                    </a:p>
                  </a:txBody>
                  <a:tcPr/>
                </a:tc>
                <a:extLst>
                  <a:ext uri="{0D108BD9-81ED-4DB2-BD59-A6C34878D82A}">
                    <a16:rowId xmlns:a16="http://schemas.microsoft.com/office/drawing/2014/main" val="10003"/>
                  </a:ext>
                </a:extLst>
              </a:tr>
              <a:tr h="998800">
                <a:tc>
                  <a:txBody>
                    <a:bodyPr/>
                    <a:lstStyle/>
                    <a:p>
                      <a:pPr marL="0" marR="0" lvl="0" indent="0" algn="ctr" rtl="0">
                        <a:spcBef>
                          <a:spcPts val="0"/>
                        </a:spcBef>
                        <a:spcAft>
                          <a:spcPts val="0"/>
                        </a:spcAft>
                        <a:buNone/>
                      </a:pPr>
                      <a:r>
                        <a:rPr lang="fr-FR" sz="1800" u="none" strike="noStrike" cap="none"/>
                        <a:t>Lisa</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1000</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1000</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1</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1</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5</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10</a:t>
                      </a:r>
                      <a:endParaRPr/>
                    </a:p>
                  </a:txBody>
                  <a:tcPr marL="91450" marR="91450" marT="45725" marB="45725" anchor="ctr"/>
                </a:tc>
                <a:tc>
                  <a:txBody>
                    <a:bodyPr/>
                    <a:lstStyle/>
                    <a:p>
                      <a:pPr marL="0" marR="0" lvl="0" indent="0" algn="ctr" rtl="0">
                        <a:spcBef>
                          <a:spcPts val="0"/>
                        </a:spcBef>
                        <a:spcAft>
                          <a:spcPts val="0"/>
                        </a:spcAft>
                        <a:buNone/>
                      </a:pPr>
                      <a:r>
                        <a:rPr lang="fr-FR" sz="1800" u="none" strike="noStrike" cap="none"/>
                        <a:t>2017</a:t>
                      </a:r>
                      <a:endParaRPr/>
                    </a:p>
                  </a:txBody>
                  <a:tcPr marL="91450" marR="91450" marT="45725" marB="45725" anchor="ctr"/>
                </a:tc>
                <a:tc vMerge="1">
                  <a:txBody>
                    <a:bodyPr/>
                    <a:lstStyle/>
                    <a:p>
                      <a:endParaRPr lang="fr-FR"/>
                    </a:p>
                  </a:txBody>
                  <a:tcPr/>
                </a:tc>
                <a:extLst>
                  <a:ext uri="{0D108BD9-81ED-4DB2-BD59-A6C34878D82A}">
                    <a16:rowId xmlns:a16="http://schemas.microsoft.com/office/drawing/2014/main" val="10004"/>
                  </a:ext>
                </a:extLst>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Google Shape;395;p46"/>
          <p:cNvSpPr txBox="1">
            <a:spLocks noGrp="1"/>
          </p:cNvSpPr>
          <p:nvPr>
            <p:ph type="title"/>
          </p:nvPr>
        </p:nvSpPr>
        <p:spPr>
          <a:xfrm>
            <a:off x="1901953" y="624110"/>
            <a:ext cx="9602659" cy="1280890"/>
          </a:xfrm>
          <a:prstGeom prst="rect">
            <a:avLst/>
          </a:prstGeom>
          <a:noFill/>
          <a:ln>
            <a:noFill/>
          </a:ln>
        </p:spPr>
        <p:txBody>
          <a:bodyPr spcFirstLastPara="1" wrap="square" lIns="91425" tIns="45700" rIns="91425" bIns="45700" anchor="t" anchorCtr="0">
            <a:normAutofit fontScale="90000"/>
          </a:bodyPr>
          <a:lstStyle/>
          <a:p>
            <a:pPr marL="0" lvl="0" indent="0" algn="l" rtl="0">
              <a:spcBef>
                <a:spcPts val="0"/>
              </a:spcBef>
              <a:spcAft>
                <a:spcPts val="0"/>
              </a:spcAft>
              <a:buClr>
                <a:srgbClr val="262626"/>
              </a:buClr>
              <a:buSzPct val="100000"/>
              <a:buFont typeface="Century Gothic"/>
              <a:buNone/>
            </a:pPr>
            <a:r>
              <a:rPr lang="fr-FR" dirty="0"/>
              <a:t>VIVRE LA FSP : Gagner / Perdre avec la Manière</a:t>
            </a:r>
            <a:br>
              <a:rPr lang="fr-FR" dirty="0"/>
            </a:br>
            <a:r>
              <a:rPr lang="fr-FR" dirty="0"/>
              <a:t>LEÇON 3 : FOCUS SUR LE CONTRAT</a:t>
            </a:r>
            <a:endParaRPr dirty="0"/>
          </a:p>
        </p:txBody>
      </p:sp>
      <p:graphicFrame>
        <p:nvGraphicFramePr>
          <p:cNvPr id="396" name="Google Shape;396;p46"/>
          <p:cNvGraphicFramePr/>
          <p:nvPr>
            <p:extLst>
              <p:ext uri="{D42A27DB-BD31-4B8C-83A1-F6EECF244321}">
                <p14:modId xmlns:p14="http://schemas.microsoft.com/office/powerpoint/2010/main" val="1435313574"/>
              </p:ext>
            </p:extLst>
          </p:nvPr>
        </p:nvGraphicFramePr>
        <p:xfrm>
          <a:off x="220133" y="1860548"/>
          <a:ext cx="11971900" cy="4997450"/>
        </p:xfrm>
        <a:graphic>
          <a:graphicData uri="http://schemas.openxmlformats.org/drawingml/2006/table">
            <a:tbl>
              <a:tblPr>
                <a:noFill/>
                <a:tableStyleId>{CD279582-A915-4A2D-AD15-06A6B02AB0D4}</a:tableStyleId>
              </a:tblPr>
              <a:tblGrid>
                <a:gridCol w="2404175">
                  <a:extLst>
                    <a:ext uri="{9D8B030D-6E8A-4147-A177-3AD203B41FA5}">
                      <a16:colId xmlns:a16="http://schemas.microsoft.com/office/drawing/2014/main" val="20000"/>
                    </a:ext>
                  </a:extLst>
                </a:gridCol>
                <a:gridCol w="637850">
                  <a:extLst>
                    <a:ext uri="{9D8B030D-6E8A-4147-A177-3AD203B41FA5}">
                      <a16:colId xmlns:a16="http://schemas.microsoft.com/office/drawing/2014/main" val="20001"/>
                    </a:ext>
                  </a:extLst>
                </a:gridCol>
                <a:gridCol w="637850">
                  <a:extLst>
                    <a:ext uri="{9D8B030D-6E8A-4147-A177-3AD203B41FA5}">
                      <a16:colId xmlns:a16="http://schemas.microsoft.com/office/drawing/2014/main" val="20002"/>
                    </a:ext>
                  </a:extLst>
                </a:gridCol>
                <a:gridCol w="1913525">
                  <a:extLst>
                    <a:ext uri="{9D8B030D-6E8A-4147-A177-3AD203B41FA5}">
                      <a16:colId xmlns:a16="http://schemas.microsoft.com/office/drawing/2014/main" val="20003"/>
                    </a:ext>
                  </a:extLst>
                </a:gridCol>
                <a:gridCol w="637850">
                  <a:extLst>
                    <a:ext uri="{9D8B030D-6E8A-4147-A177-3AD203B41FA5}">
                      <a16:colId xmlns:a16="http://schemas.microsoft.com/office/drawing/2014/main" val="20004"/>
                    </a:ext>
                  </a:extLst>
                </a:gridCol>
                <a:gridCol w="637850">
                  <a:extLst>
                    <a:ext uri="{9D8B030D-6E8A-4147-A177-3AD203B41FA5}">
                      <a16:colId xmlns:a16="http://schemas.microsoft.com/office/drawing/2014/main" val="20005"/>
                    </a:ext>
                  </a:extLst>
                </a:gridCol>
                <a:gridCol w="637850">
                  <a:extLst>
                    <a:ext uri="{9D8B030D-6E8A-4147-A177-3AD203B41FA5}">
                      <a16:colId xmlns:a16="http://schemas.microsoft.com/office/drawing/2014/main" val="20006"/>
                    </a:ext>
                  </a:extLst>
                </a:gridCol>
                <a:gridCol w="637850">
                  <a:extLst>
                    <a:ext uri="{9D8B030D-6E8A-4147-A177-3AD203B41FA5}">
                      <a16:colId xmlns:a16="http://schemas.microsoft.com/office/drawing/2014/main" val="20007"/>
                    </a:ext>
                  </a:extLst>
                </a:gridCol>
                <a:gridCol w="637850">
                  <a:extLst>
                    <a:ext uri="{9D8B030D-6E8A-4147-A177-3AD203B41FA5}">
                      <a16:colId xmlns:a16="http://schemas.microsoft.com/office/drawing/2014/main" val="20008"/>
                    </a:ext>
                  </a:extLst>
                </a:gridCol>
                <a:gridCol w="637850">
                  <a:extLst>
                    <a:ext uri="{9D8B030D-6E8A-4147-A177-3AD203B41FA5}">
                      <a16:colId xmlns:a16="http://schemas.microsoft.com/office/drawing/2014/main" val="20009"/>
                    </a:ext>
                  </a:extLst>
                </a:gridCol>
                <a:gridCol w="637850">
                  <a:extLst>
                    <a:ext uri="{9D8B030D-6E8A-4147-A177-3AD203B41FA5}">
                      <a16:colId xmlns:a16="http://schemas.microsoft.com/office/drawing/2014/main" val="20010"/>
                    </a:ext>
                  </a:extLst>
                </a:gridCol>
                <a:gridCol w="637850">
                  <a:extLst>
                    <a:ext uri="{9D8B030D-6E8A-4147-A177-3AD203B41FA5}">
                      <a16:colId xmlns:a16="http://schemas.microsoft.com/office/drawing/2014/main" val="20011"/>
                    </a:ext>
                  </a:extLst>
                </a:gridCol>
                <a:gridCol w="637850">
                  <a:extLst>
                    <a:ext uri="{9D8B030D-6E8A-4147-A177-3AD203B41FA5}">
                      <a16:colId xmlns:a16="http://schemas.microsoft.com/office/drawing/2014/main" val="20012"/>
                    </a:ext>
                  </a:extLst>
                </a:gridCol>
                <a:gridCol w="637850">
                  <a:extLst>
                    <a:ext uri="{9D8B030D-6E8A-4147-A177-3AD203B41FA5}">
                      <a16:colId xmlns:a16="http://schemas.microsoft.com/office/drawing/2014/main" val="20013"/>
                    </a:ext>
                  </a:extLst>
                </a:gridCol>
              </a:tblGrid>
              <a:tr h="2419400">
                <a:tc>
                  <a:txBody>
                    <a:bodyPr/>
                    <a:lstStyle/>
                    <a:p>
                      <a:pPr marL="0" marR="0" lvl="0" indent="0" algn="l" rtl="0">
                        <a:spcBef>
                          <a:spcPts val="0"/>
                        </a:spcBef>
                        <a:spcAft>
                          <a:spcPts val="0"/>
                        </a:spcAft>
                        <a:buNone/>
                      </a:pPr>
                      <a:r>
                        <a:rPr lang="fr-FR" sz="1200" u="none" strike="noStrike" cap="none"/>
                        <a:t>Rappel pour noter le score :</a:t>
                      </a:r>
                      <a:endParaRPr sz="1200" b="0" i="0" u="none" strike="noStrike" cap="none">
                        <a:solidFill>
                          <a:srgbClr val="000000"/>
                        </a:solidFill>
                        <a:latin typeface="Calibri"/>
                        <a:ea typeface="Calibri"/>
                        <a:cs typeface="Calibri"/>
                        <a:sym typeface="Calibri"/>
                      </a:endParaRPr>
                    </a:p>
                  </a:txBody>
                  <a:tcPr marL="0" marR="0" marT="0" marB="0" anchor="b"/>
                </a:tc>
                <a:tc>
                  <a:txBody>
                    <a:bodyPr/>
                    <a:lstStyle/>
                    <a:p>
                      <a:pPr marL="0" marR="0" lvl="0" indent="0" algn="l" rtl="0">
                        <a:spcBef>
                          <a:spcPts val="0"/>
                        </a:spcBef>
                        <a:spcAft>
                          <a:spcPts val="0"/>
                        </a:spcAft>
                        <a:buNone/>
                      </a:pPr>
                      <a:endParaRPr sz="1200" b="0" i="0" u="none" strike="noStrike" cap="none" dirty="0">
                        <a:solidFill>
                          <a:srgbClr val="000000"/>
                        </a:solidFill>
                        <a:latin typeface="Calibri"/>
                        <a:ea typeface="Calibri"/>
                        <a:cs typeface="Calibri"/>
                        <a:sym typeface="Calibri"/>
                      </a:endParaRPr>
                    </a:p>
                  </a:txBody>
                  <a:tcPr marL="0" marR="0" marT="0" marB="0"/>
                </a:tc>
                <a:tc>
                  <a:txBody>
                    <a:bodyPr/>
                    <a:lstStyle/>
                    <a:p>
                      <a:pPr marL="0" marR="0" lvl="0" indent="0" algn="l" rtl="0">
                        <a:spcBef>
                          <a:spcPts val="0"/>
                        </a:spcBef>
                        <a:spcAft>
                          <a:spcPts val="0"/>
                        </a:spcAft>
                        <a:buNone/>
                      </a:pPr>
                      <a:endParaRPr sz="1200" b="0" i="0" u="none" strike="noStrike" cap="none">
                        <a:solidFill>
                          <a:srgbClr val="000000"/>
                        </a:solidFill>
                        <a:latin typeface="Calibri"/>
                        <a:ea typeface="Calibri"/>
                        <a:cs typeface="Calibri"/>
                        <a:sym typeface="Calibri"/>
                      </a:endParaRPr>
                    </a:p>
                  </a:txBody>
                  <a:tcPr marL="0" marR="0" marT="0" marB="0" anchor="b"/>
                </a:tc>
                <a:tc>
                  <a:txBody>
                    <a:bodyPr/>
                    <a:lstStyle/>
                    <a:p>
                      <a:pPr marL="0" marR="0" lvl="0" indent="0" algn="ctr" rtl="0">
                        <a:spcBef>
                          <a:spcPts val="0"/>
                        </a:spcBef>
                        <a:spcAft>
                          <a:spcPts val="0"/>
                        </a:spcAft>
                        <a:buNone/>
                      </a:pPr>
                      <a:r>
                        <a:rPr lang="fr-FR" sz="1200" u="none" strike="noStrike" cap="none" dirty="0"/>
                        <a:t>Prénom : ………………………….</a:t>
                      </a:r>
                      <a:endParaRPr sz="1200" b="0" i="0" u="none" strike="noStrike" cap="none" dirty="0">
                        <a:solidFill>
                          <a:srgbClr val="000000"/>
                        </a:solidFill>
                        <a:latin typeface="Calibri"/>
                        <a:ea typeface="Calibri"/>
                        <a:cs typeface="Calibri"/>
                        <a:sym typeface="Calibri"/>
                      </a:endParaRPr>
                    </a:p>
                    <a:p>
                      <a:pPr marL="0" marR="0" lvl="0" indent="0" algn="l" rtl="0">
                        <a:spcBef>
                          <a:spcPts val="0"/>
                        </a:spcBef>
                        <a:spcAft>
                          <a:spcPts val="0"/>
                        </a:spcAft>
                        <a:buNone/>
                      </a:pPr>
                      <a:r>
                        <a:rPr lang="fr-FR" sz="1200" u="none" strike="noStrike" cap="none" dirty="0"/>
                        <a:t> </a:t>
                      </a:r>
                      <a:endParaRPr sz="1200" b="0" i="0" u="none" strike="noStrike" cap="none" dirty="0">
                        <a:solidFill>
                          <a:srgbClr val="000000"/>
                        </a:solidFill>
                        <a:latin typeface="Calibri"/>
                        <a:ea typeface="Calibri"/>
                        <a:cs typeface="Calibri"/>
                        <a:sym typeface="Calibri"/>
                      </a:endParaRPr>
                    </a:p>
                    <a:p>
                      <a:pPr marL="0" marR="0" lvl="0" indent="0" algn="l" rtl="0">
                        <a:spcBef>
                          <a:spcPts val="0"/>
                        </a:spcBef>
                        <a:spcAft>
                          <a:spcPts val="0"/>
                        </a:spcAft>
                        <a:buNone/>
                      </a:pPr>
                      <a:r>
                        <a:rPr lang="fr-FR" sz="1200" u="none" strike="noStrike" cap="none" dirty="0"/>
                        <a:t> </a:t>
                      </a:r>
                      <a:endParaRPr sz="1200" b="0" i="0" u="none" strike="noStrike" cap="none" dirty="0">
                        <a:solidFill>
                          <a:srgbClr val="000000"/>
                        </a:solidFill>
                        <a:latin typeface="Calibri"/>
                        <a:ea typeface="Calibri"/>
                        <a:cs typeface="Calibri"/>
                        <a:sym typeface="Calibri"/>
                      </a:endParaRPr>
                    </a:p>
                  </a:txBody>
                  <a:tcPr marL="0" marR="0" marT="0" marB="0" anchor="b"/>
                </a:tc>
                <a:tc>
                  <a:txBody>
                    <a:bodyPr/>
                    <a:lstStyle/>
                    <a:p>
                      <a:pPr marL="0" marR="0" lvl="0" indent="0" algn="ctr" rtl="0">
                        <a:spcBef>
                          <a:spcPts val="0"/>
                        </a:spcBef>
                        <a:spcAft>
                          <a:spcPts val="0"/>
                        </a:spcAft>
                        <a:buNone/>
                      </a:pPr>
                      <a:r>
                        <a:rPr lang="fr-FR" sz="1200" u="none" strike="noStrike" cap="none"/>
                        <a:t>1</a:t>
                      </a:r>
                      <a:endParaRPr sz="1200" b="0" i="0" u="none" strike="noStrike" cap="none">
                        <a:solidFill>
                          <a:srgbClr val="000000"/>
                        </a:solidFill>
                        <a:latin typeface="Calibri"/>
                        <a:ea typeface="Calibri"/>
                        <a:cs typeface="Calibri"/>
                        <a:sym typeface="Calibri"/>
                      </a:endParaRPr>
                    </a:p>
                  </a:txBody>
                  <a:tcPr marL="0" marR="0" marT="0" marB="0" anchor="ctr"/>
                </a:tc>
                <a:tc>
                  <a:txBody>
                    <a:bodyPr/>
                    <a:lstStyle/>
                    <a:p>
                      <a:pPr marL="0" marR="0" lvl="0" indent="0" algn="ctr" rtl="0">
                        <a:spcBef>
                          <a:spcPts val="0"/>
                        </a:spcBef>
                        <a:spcAft>
                          <a:spcPts val="0"/>
                        </a:spcAft>
                        <a:buNone/>
                      </a:pPr>
                      <a:r>
                        <a:rPr lang="fr-FR" sz="1200" u="none" strike="noStrike" cap="none"/>
                        <a:t>2</a:t>
                      </a:r>
                      <a:endParaRPr sz="1200" b="0" i="0" u="none" strike="noStrike" cap="none">
                        <a:solidFill>
                          <a:srgbClr val="000000"/>
                        </a:solidFill>
                        <a:latin typeface="Calibri"/>
                        <a:ea typeface="Calibri"/>
                        <a:cs typeface="Calibri"/>
                        <a:sym typeface="Calibri"/>
                      </a:endParaRPr>
                    </a:p>
                  </a:txBody>
                  <a:tcPr marL="0" marR="0" marT="0" marB="0" anchor="ctr"/>
                </a:tc>
                <a:tc>
                  <a:txBody>
                    <a:bodyPr/>
                    <a:lstStyle/>
                    <a:p>
                      <a:pPr marL="0" marR="0" lvl="0" indent="0" algn="ctr" rtl="0">
                        <a:spcBef>
                          <a:spcPts val="0"/>
                        </a:spcBef>
                        <a:spcAft>
                          <a:spcPts val="0"/>
                        </a:spcAft>
                        <a:buNone/>
                      </a:pPr>
                      <a:r>
                        <a:rPr lang="fr-FR" sz="1200" u="none" strike="noStrike" cap="none"/>
                        <a:t>3</a:t>
                      </a:r>
                      <a:endParaRPr sz="1200" b="0" i="0" u="none" strike="noStrike" cap="none">
                        <a:solidFill>
                          <a:srgbClr val="000000"/>
                        </a:solidFill>
                        <a:latin typeface="Calibri"/>
                        <a:ea typeface="Calibri"/>
                        <a:cs typeface="Calibri"/>
                        <a:sym typeface="Calibri"/>
                      </a:endParaRPr>
                    </a:p>
                  </a:txBody>
                  <a:tcPr marL="0" marR="0" marT="0" marB="0" anchor="ctr"/>
                </a:tc>
                <a:tc>
                  <a:txBody>
                    <a:bodyPr/>
                    <a:lstStyle/>
                    <a:p>
                      <a:pPr marL="0" marR="0" lvl="0" indent="0" algn="ctr" rtl="0">
                        <a:spcBef>
                          <a:spcPts val="0"/>
                        </a:spcBef>
                        <a:spcAft>
                          <a:spcPts val="0"/>
                        </a:spcAft>
                        <a:buNone/>
                      </a:pPr>
                      <a:r>
                        <a:rPr lang="fr-FR" sz="1200" u="none" strike="noStrike" cap="none"/>
                        <a:t>4</a:t>
                      </a:r>
                      <a:endParaRPr sz="1200" b="0" i="0" u="none" strike="noStrike" cap="none">
                        <a:solidFill>
                          <a:srgbClr val="000000"/>
                        </a:solidFill>
                        <a:latin typeface="Calibri"/>
                        <a:ea typeface="Calibri"/>
                        <a:cs typeface="Calibri"/>
                        <a:sym typeface="Calibri"/>
                      </a:endParaRPr>
                    </a:p>
                  </a:txBody>
                  <a:tcPr marL="0" marR="0" marT="0" marB="0" anchor="ctr"/>
                </a:tc>
                <a:tc>
                  <a:txBody>
                    <a:bodyPr/>
                    <a:lstStyle/>
                    <a:p>
                      <a:pPr marL="0" marR="0" lvl="0" indent="0" algn="ctr" rtl="0">
                        <a:spcBef>
                          <a:spcPts val="0"/>
                        </a:spcBef>
                        <a:spcAft>
                          <a:spcPts val="0"/>
                        </a:spcAft>
                        <a:buNone/>
                      </a:pPr>
                      <a:r>
                        <a:rPr lang="fr-FR" sz="1200" u="none" strike="noStrike" cap="none"/>
                        <a:t>5</a:t>
                      </a:r>
                      <a:endParaRPr sz="1200" b="0" i="0" u="none" strike="noStrike" cap="none">
                        <a:solidFill>
                          <a:srgbClr val="000000"/>
                        </a:solidFill>
                        <a:latin typeface="Calibri"/>
                        <a:ea typeface="Calibri"/>
                        <a:cs typeface="Calibri"/>
                        <a:sym typeface="Calibri"/>
                      </a:endParaRPr>
                    </a:p>
                  </a:txBody>
                  <a:tcPr marL="0" marR="0" marT="0" marB="0" anchor="ctr"/>
                </a:tc>
                <a:tc>
                  <a:txBody>
                    <a:bodyPr/>
                    <a:lstStyle/>
                    <a:p>
                      <a:pPr marL="0" marR="0" lvl="0" indent="0" algn="ctr" rtl="0">
                        <a:spcBef>
                          <a:spcPts val="0"/>
                        </a:spcBef>
                        <a:spcAft>
                          <a:spcPts val="0"/>
                        </a:spcAft>
                        <a:buNone/>
                      </a:pPr>
                      <a:r>
                        <a:rPr lang="fr-FR" sz="1200" u="none" strike="noStrike" cap="none"/>
                        <a:t>6</a:t>
                      </a:r>
                      <a:endParaRPr sz="1200" b="0" i="0" u="none" strike="noStrike" cap="none">
                        <a:solidFill>
                          <a:srgbClr val="000000"/>
                        </a:solidFill>
                        <a:latin typeface="Calibri"/>
                        <a:ea typeface="Calibri"/>
                        <a:cs typeface="Calibri"/>
                        <a:sym typeface="Calibri"/>
                      </a:endParaRPr>
                    </a:p>
                  </a:txBody>
                  <a:tcPr marL="0" marR="0" marT="0" marB="0" anchor="ctr"/>
                </a:tc>
                <a:tc>
                  <a:txBody>
                    <a:bodyPr/>
                    <a:lstStyle/>
                    <a:p>
                      <a:pPr marL="0" marR="0" lvl="0" indent="0" algn="ctr" rtl="0">
                        <a:spcBef>
                          <a:spcPts val="0"/>
                        </a:spcBef>
                        <a:spcAft>
                          <a:spcPts val="0"/>
                        </a:spcAft>
                        <a:buNone/>
                      </a:pPr>
                      <a:r>
                        <a:rPr lang="fr-FR" sz="1200" u="none" strike="noStrike" cap="none" dirty="0"/>
                        <a:t>7</a:t>
                      </a:r>
                      <a:endParaRPr sz="1200" b="0" i="0" u="none" strike="noStrike" cap="none" dirty="0">
                        <a:solidFill>
                          <a:srgbClr val="000000"/>
                        </a:solidFill>
                        <a:latin typeface="Calibri"/>
                        <a:ea typeface="Calibri"/>
                        <a:cs typeface="Calibri"/>
                        <a:sym typeface="Calibri"/>
                      </a:endParaRPr>
                    </a:p>
                  </a:txBody>
                  <a:tcPr marL="0" marR="0" marT="0" marB="0" anchor="ctr"/>
                </a:tc>
                <a:tc>
                  <a:txBody>
                    <a:bodyPr/>
                    <a:lstStyle/>
                    <a:p>
                      <a:pPr marL="0" marR="0" lvl="0" indent="0" algn="ctr" rtl="0">
                        <a:spcBef>
                          <a:spcPts val="0"/>
                        </a:spcBef>
                        <a:spcAft>
                          <a:spcPts val="0"/>
                        </a:spcAft>
                        <a:buNone/>
                      </a:pPr>
                      <a:r>
                        <a:rPr lang="fr-FR" sz="1200" u="none" strike="noStrike" cap="none"/>
                        <a:t>8</a:t>
                      </a:r>
                      <a:endParaRPr sz="1200" b="0" i="0" u="none" strike="noStrike" cap="none">
                        <a:solidFill>
                          <a:srgbClr val="000000"/>
                        </a:solidFill>
                        <a:latin typeface="Calibri"/>
                        <a:ea typeface="Calibri"/>
                        <a:cs typeface="Calibri"/>
                        <a:sym typeface="Calibri"/>
                      </a:endParaRPr>
                    </a:p>
                  </a:txBody>
                  <a:tcPr marL="0" marR="0" marT="0" marB="0" anchor="ctr"/>
                </a:tc>
                <a:tc>
                  <a:txBody>
                    <a:bodyPr/>
                    <a:lstStyle/>
                    <a:p>
                      <a:pPr marL="0" marR="0" lvl="0" indent="0" algn="ctr" rtl="0">
                        <a:spcBef>
                          <a:spcPts val="0"/>
                        </a:spcBef>
                        <a:spcAft>
                          <a:spcPts val="0"/>
                        </a:spcAft>
                        <a:buNone/>
                      </a:pPr>
                      <a:r>
                        <a:rPr lang="fr-FR" sz="1200" u="none" strike="noStrike" cap="none"/>
                        <a:t>9</a:t>
                      </a:r>
                      <a:endParaRPr sz="1200" b="0" i="0" u="none" strike="noStrike" cap="none">
                        <a:solidFill>
                          <a:srgbClr val="000000"/>
                        </a:solidFill>
                        <a:latin typeface="Calibri"/>
                        <a:ea typeface="Calibri"/>
                        <a:cs typeface="Calibri"/>
                        <a:sym typeface="Calibri"/>
                      </a:endParaRPr>
                    </a:p>
                  </a:txBody>
                  <a:tcPr marL="0" marR="0" marT="0" marB="0" anchor="ctr"/>
                </a:tc>
                <a:tc>
                  <a:txBody>
                    <a:bodyPr/>
                    <a:lstStyle/>
                    <a:p>
                      <a:pPr marL="0" marR="0" lvl="0" indent="0" algn="ctr" rtl="0">
                        <a:spcBef>
                          <a:spcPts val="0"/>
                        </a:spcBef>
                        <a:spcAft>
                          <a:spcPts val="0"/>
                        </a:spcAft>
                        <a:buNone/>
                      </a:pPr>
                      <a:r>
                        <a:rPr lang="fr-FR" sz="1200" u="none" strike="noStrike" cap="none"/>
                        <a:t>10</a:t>
                      </a:r>
                      <a:endParaRPr sz="1200" b="0" i="0" u="none" strike="noStrike" cap="none">
                        <a:solidFill>
                          <a:srgbClr val="000000"/>
                        </a:solidFill>
                        <a:latin typeface="Calibri"/>
                        <a:ea typeface="Calibri"/>
                        <a:cs typeface="Calibri"/>
                        <a:sym typeface="Calibri"/>
                      </a:endParaRPr>
                    </a:p>
                  </a:txBody>
                  <a:tcPr marL="0" marR="0" marT="0" marB="0" anchor="ctr"/>
                </a:tc>
                <a:extLst>
                  <a:ext uri="{0D108BD9-81ED-4DB2-BD59-A6C34878D82A}">
                    <a16:rowId xmlns:a16="http://schemas.microsoft.com/office/drawing/2014/main" val="10000"/>
                  </a:ext>
                </a:extLst>
              </a:tr>
              <a:tr h="429675">
                <a:tc>
                  <a:txBody>
                    <a:bodyPr/>
                    <a:lstStyle/>
                    <a:p>
                      <a:pPr marL="0" marR="0" lvl="0" indent="0" algn="r" rtl="0">
                        <a:spcBef>
                          <a:spcPts val="0"/>
                        </a:spcBef>
                        <a:spcAft>
                          <a:spcPts val="0"/>
                        </a:spcAft>
                        <a:buNone/>
                      </a:pPr>
                      <a:r>
                        <a:rPr lang="fr-FR" sz="1200" u="none" strike="noStrike" cap="none"/>
                        <a:t>Point "Normal"</a:t>
                      </a:r>
                      <a:endParaRPr sz="1200" b="0" i="0" u="none" strike="noStrike" cap="none">
                        <a:solidFill>
                          <a:srgbClr val="000000"/>
                        </a:solidFill>
                        <a:latin typeface="Calibri"/>
                        <a:ea typeface="Calibri"/>
                        <a:cs typeface="Calibri"/>
                        <a:sym typeface="Calibri"/>
                      </a:endParaRPr>
                    </a:p>
                  </a:txBody>
                  <a:tcPr marL="0" marR="0" marT="0" marB="0" anchor="b"/>
                </a:tc>
                <a:tc>
                  <a:txBody>
                    <a:bodyPr/>
                    <a:lstStyle/>
                    <a:p>
                      <a:pPr marL="0" marR="0" lvl="0" indent="0" algn="ctr" rtl="0">
                        <a:spcBef>
                          <a:spcPts val="0"/>
                        </a:spcBef>
                        <a:spcAft>
                          <a:spcPts val="0"/>
                        </a:spcAft>
                        <a:buNone/>
                      </a:pPr>
                      <a:r>
                        <a:rPr lang="fr-FR" sz="1200" u="none" strike="noStrike" cap="none"/>
                        <a:t>1</a:t>
                      </a:r>
                      <a:endParaRPr sz="1200" b="1" i="0" u="none" strike="noStrike" cap="none">
                        <a:solidFill>
                          <a:srgbClr val="000000"/>
                        </a:solidFill>
                        <a:latin typeface="Calibri"/>
                        <a:ea typeface="Calibri"/>
                        <a:cs typeface="Calibri"/>
                        <a:sym typeface="Calibri"/>
                      </a:endParaRPr>
                    </a:p>
                  </a:txBody>
                  <a:tcPr marL="0" marR="0" marT="0" marB="0" anchor="ctr"/>
                </a:tc>
                <a:tc>
                  <a:txBody>
                    <a:bodyPr/>
                    <a:lstStyle/>
                    <a:p>
                      <a:pPr marL="0" marR="0" lvl="0" indent="0" algn="ctr" rtl="0">
                        <a:spcBef>
                          <a:spcPts val="0"/>
                        </a:spcBef>
                        <a:spcAft>
                          <a:spcPts val="0"/>
                        </a:spcAft>
                        <a:buNone/>
                      </a:pPr>
                      <a:endParaRPr sz="1200" b="0" i="0" u="none" strike="noStrike" cap="none">
                        <a:solidFill>
                          <a:srgbClr val="000000"/>
                        </a:solidFill>
                        <a:latin typeface="Calibri"/>
                        <a:ea typeface="Calibri"/>
                        <a:cs typeface="Calibri"/>
                        <a:sym typeface="Calibri"/>
                      </a:endParaRPr>
                    </a:p>
                  </a:txBody>
                  <a:tcPr marL="0" marR="0" marT="0" marB="0" anchor="ctr"/>
                </a:tc>
                <a:tc gridSpan="11">
                  <a:txBody>
                    <a:bodyPr/>
                    <a:lstStyle/>
                    <a:p>
                      <a:pPr marL="0" marR="0" lvl="0" indent="0" algn="l" rtl="0">
                        <a:spcBef>
                          <a:spcPts val="0"/>
                        </a:spcBef>
                        <a:spcAft>
                          <a:spcPts val="0"/>
                        </a:spcAft>
                        <a:buNone/>
                      </a:pPr>
                      <a:endParaRPr sz="1200" b="0" i="0" u="none" strike="noStrike" cap="none">
                        <a:solidFill>
                          <a:srgbClr val="000000"/>
                        </a:solidFill>
                        <a:latin typeface="Calibri"/>
                        <a:ea typeface="Calibri"/>
                        <a:cs typeface="Calibri"/>
                        <a:sym typeface="Calibri"/>
                      </a:endParaRPr>
                    </a:p>
                  </a:txBody>
                  <a:tcPr marL="0" marR="0" marT="0" marB="0" anchor="b"/>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1"/>
                  </a:ext>
                </a:extLst>
              </a:tr>
              <a:tr h="429675">
                <a:tc>
                  <a:txBody>
                    <a:bodyPr/>
                    <a:lstStyle/>
                    <a:p>
                      <a:pPr marL="0" marR="0" lvl="0" indent="0" algn="r" rtl="0">
                        <a:spcBef>
                          <a:spcPts val="0"/>
                        </a:spcBef>
                        <a:spcAft>
                          <a:spcPts val="0"/>
                        </a:spcAft>
                        <a:buNone/>
                      </a:pPr>
                      <a:endParaRPr sz="1200" b="0" i="0" u="none" strike="noStrike" cap="none">
                        <a:solidFill>
                          <a:srgbClr val="000000"/>
                        </a:solidFill>
                        <a:latin typeface="Calibri"/>
                        <a:ea typeface="Calibri"/>
                        <a:cs typeface="Calibri"/>
                        <a:sym typeface="Calibri"/>
                      </a:endParaRPr>
                    </a:p>
                  </a:txBody>
                  <a:tcPr marL="0" marR="0" marT="0" marB="0" anchor="b"/>
                </a:tc>
                <a:tc>
                  <a:txBody>
                    <a:bodyPr/>
                    <a:lstStyle/>
                    <a:p>
                      <a:pPr marL="0" marR="0" lvl="0" indent="0" algn="ctr" rtl="0">
                        <a:spcBef>
                          <a:spcPts val="0"/>
                        </a:spcBef>
                        <a:spcAft>
                          <a:spcPts val="0"/>
                        </a:spcAft>
                        <a:buNone/>
                      </a:pPr>
                      <a:endParaRPr sz="1200" b="1" i="0" u="none" strike="noStrike" cap="none">
                        <a:solidFill>
                          <a:srgbClr val="000000"/>
                        </a:solidFill>
                        <a:latin typeface="Calibri"/>
                        <a:ea typeface="Calibri"/>
                        <a:cs typeface="Calibri"/>
                        <a:sym typeface="Calibri"/>
                      </a:endParaRPr>
                    </a:p>
                  </a:txBody>
                  <a:tcPr marL="0" marR="0" marT="0" marB="0" anchor="ctr"/>
                </a:tc>
                <a:tc>
                  <a:txBody>
                    <a:bodyPr/>
                    <a:lstStyle/>
                    <a:p>
                      <a:pPr marL="0" marR="0" lvl="0" indent="0" algn="ctr" rtl="0">
                        <a:spcBef>
                          <a:spcPts val="0"/>
                        </a:spcBef>
                        <a:spcAft>
                          <a:spcPts val="0"/>
                        </a:spcAft>
                        <a:buNone/>
                      </a:pPr>
                      <a:endParaRPr sz="1200" b="0" i="0" u="none" strike="noStrike" cap="none">
                        <a:solidFill>
                          <a:srgbClr val="000000"/>
                        </a:solidFill>
                        <a:latin typeface="Calibri"/>
                        <a:ea typeface="Calibri"/>
                        <a:cs typeface="Calibri"/>
                        <a:sym typeface="Calibri"/>
                      </a:endParaRPr>
                    </a:p>
                  </a:txBody>
                  <a:tcPr marL="0" marR="0" marT="0" marB="0" anchor="ctr"/>
                </a:tc>
                <a:tc gridSpan="10">
                  <a:txBody>
                    <a:bodyPr/>
                    <a:lstStyle/>
                    <a:p>
                      <a:pPr marL="0" marR="0" lvl="0" indent="0" algn="l" rtl="0">
                        <a:spcBef>
                          <a:spcPts val="0"/>
                        </a:spcBef>
                        <a:spcAft>
                          <a:spcPts val="0"/>
                        </a:spcAft>
                        <a:buNone/>
                      </a:pPr>
                      <a:r>
                        <a:rPr lang="fr-FR" sz="1200" u="none" strike="noStrike" cap="none"/>
                        <a:t>Si je gagne avec au moins 5 points "danger" : 1000 pts pour le club</a:t>
                      </a:r>
                      <a:endParaRPr sz="1200" b="0" i="0" u="none" strike="noStrike" cap="none">
                        <a:solidFill>
                          <a:srgbClr val="000000"/>
                        </a:solidFill>
                        <a:latin typeface="Calibri"/>
                        <a:ea typeface="Calibri"/>
                        <a:cs typeface="Calibri"/>
                        <a:sym typeface="Calibri"/>
                      </a:endParaRPr>
                    </a:p>
                  </a:txBody>
                  <a:tcPr marL="0" marR="0" marT="0" marB="0" anchor="b"/>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rowSpan="5">
                  <a:txBody>
                    <a:bodyPr/>
                    <a:lstStyle/>
                    <a:p>
                      <a:pPr marL="0" marR="0" lvl="0" indent="0" algn="l" rtl="0">
                        <a:spcBef>
                          <a:spcPts val="0"/>
                        </a:spcBef>
                        <a:spcAft>
                          <a:spcPts val="0"/>
                        </a:spcAft>
                        <a:buNone/>
                      </a:pPr>
                      <a:endParaRPr sz="1200" b="0" i="0" u="none" strike="noStrike" cap="none">
                        <a:solidFill>
                          <a:srgbClr val="000000"/>
                        </a:solidFill>
                        <a:latin typeface="Calibri"/>
                        <a:ea typeface="Calibri"/>
                        <a:cs typeface="Calibri"/>
                        <a:sym typeface="Calibri"/>
                      </a:endParaRPr>
                    </a:p>
                  </a:txBody>
                  <a:tcPr marL="0" marR="0" marT="0" marB="0" anchor="b"/>
                </a:tc>
                <a:extLst>
                  <a:ext uri="{0D108BD9-81ED-4DB2-BD59-A6C34878D82A}">
                    <a16:rowId xmlns:a16="http://schemas.microsoft.com/office/drawing/2014/main" val="10002"/>
                  </a:ext>
                </a:extLst>
              </a:tr>
              <a:tr h="429675">
                <a:tc>
                  <a:txBody>
                    <a:bodyPr/>
                    <a:lstStyle/>
                    <a:p>
                      <a:pPr marL="0" marR="0" lvl="0" indent="0" algn="r" rtl="0">
                        <a:spcBef>
                          <a:spcPts val="0"/>
                        </a:spcBef>
                        <a:spcAft>
                          <a:spcPts val="0"/>
                        </a:spcAft>
                        <a:buNone/>
                      </a:pPr>
                      <a:r>
                        <a:rPr lang="fr-FR" sz="1200" u="none" strike="noStrike" cap="none"/>
                        <a:t>Point "Danger"</a:t>
                      </a:r>
                      <a:endParaRPr sz="1200" b="0" i="0" u="none" strike="noStrike" cap="none">
                        <a:solidFill>
                          <a:srgbClr val="000000"/>
                        </a:solidFill>
                        <a:latin typeface="Calibri"/>
                        <a:ea typeface="Calibri"/>
                        <a:cs typeface="Calibri"/>
                        <a:sym typeface="Calibri"/>
                      </a:endParaRPr>
                    </a:p>
                  </a:txBody>
                  <a:tcPr marL="0" marR="0" marT="0" marB="0" anchor="b"/>
                </a:tc>
                <a:tc>
                  <a:txBody>
                    <a:bodyPr/>
                    <a:lstStyle/>
                    <a:p>
                      <a:pPr marL="0" marR="0" lvl="0" indent="0" algn="ctr" rtl="0">
                        <a:spcBef>
                          <a:spcPts val="0"/>
                        </a:spcBef>
                        <a:spcAft>
                          <a:spcPts val="0"/>
                        </a:spcAft>
                        <a:buNone/>
                      </a:pPr>
                      <a:r>
                        <a:rPr lang="fr-FR" sz="1200" u="none" strike="noStrike" cap="none"/>
                        <a:t>1</a:t>
                      </a:r>
                      <a:endParaRPr sz="1200" b="1" i="0" u="none" strike="noStrike" cap="none">
                        <a:solidFill>
                          <a:srgbClr val="000000"/>
                        </a:solidFill>
                        <a:latin typeface="Calibri"/>
                        <a:ea typeface="Calibri"/>
                        <a:cs typeface="Calibri"/>
                        <a:sym typeface="Calibri"/>
                      </a:endParaRPr>
                    </a:p>
                  </a:txBody>
                  <a:tcPr marL="0" marR="0" marT="0" marB="0" anchor="ctr"/>
                </a:tc>
                <a:tc>
                  <a:txBody>
                    <a:bodyPr/>
                    <a:lstStyle/>
                    <a:p>
                      <a:pPr marL="0" marR="0" lvl="0" indent="0" algn="ctr" rtl="0">
                        <a:spcBef>
                          <a:spcPts val="0"/>
                        </a:spcBef>
                        <a:spcAft>
                          <a:spcPts val="0"/>
                        </a:spcAft>
                        <a:buNone/>
                      </a:pPr>
                      <a:endParaRPr sz="1200" b="0" i="0" u="none" strike="noStrike" cap="none">
                        <a:solidFill>
                          <a:srgbClr val="000000"/>
                        </a:solidFill>
                        <a:latin typeface="Calibri"/>
                        <a:ea typeface="Calibri"/>
                        <a:cs typeface="Calibri"/>
                        <a:sym typeface="Calibri"/>
                      </a:endParaRPr>
                    </a:p>
                  </a:txBody>
                  <a:tcPr marL="0" marR="0" marT="0" marB="0" anchor="ctr"/>
                </a:tc>
                <a:tc gridSpan="10">
                  <a:txBody>
                    <a:bodyPr/>
                    <a:lstStyle/>
                    <a:p>
                      <a:pPr marL="0" marR="0" lvl="0" indent="0" algn="l" rtl="0">
                        <a:spcBef>
                          <a:spcPts val="0"/>
                        </a:spcBef>
                        <a:spcAft>
                          <a:spcPts val="0"/>
                        </a:spcAft>
                        <a:buNone/>
                      </a:pPr>
                      <a:r>
                        <a:rPr lang="fr-FR" sz="1200" u="none" strike="noStrike" cap="none"/>
                        <a:t>Si je gagne avec moins de 5 points danger : 100 pts pour le club + 100 pts par point danger</a:t>
                      </a:r>
                      <a:endParaRPr sz="1200" b="0" i="0" u="none" strike="noStrike" cap="none">
                        <a:solidFill>
                          <a:srgbClr val="000000"/>
                        </a:solidFill>
                        <a:latin typeface="Calibri"/>
                        <a:ea typeface="Calibri"/>
                        <a:cs typeface="Calibri"/>
                        <a:sym typeface="Calibri"/>
                      </a:endParaRPr>
                    </a:p>
                  </a:txBody>
                  <a:tcPr marL="0" marR="0" marT="0" marB="0" anchor="b"/>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vMerge="1">
                  <a:txBody>
                    <a:bodyPr/>
                    <a:lstStyle/>
                    <a:p>
                      <a:endParaRPr lang="fr-FR"/>
                    </a:p>
                  </a:txBody>
                  <a:tcPr/>
                </a:tc>
                <a:extLst>
                  <a:ext uri="{0D108BD9-81ED-4DB2-BD59-A6C34878D82A}">
                    <a16:rowId xmlns:a16="http://schemas.microsoft.com/office/drawing/2014/main" val="10003"/>
                  </a:ext>
                </a:extLst>
              </a:tr>
              <a:tr h="429675">
                <a:tc>
                  <a:txBody>
                    <a:bodyPr/>
                    <a:lstStyle/>
                    <a:p>
                      <a:pPr marL="0" marR="0" lvl="0" indent="0" algn="r" rtl="0">
                        <a:spcBef>
                          <a:spcPts val="0"/>
                        </a:spcBef>
                        <a:spcAft>
                          <a:spcPts val="0"/>
                        </a:spcAft>
                        <a:buNone/>
                      </a:pPr>
                      <a:endParaRPr sz="1200" b="0" i="0" u="none" strike="noStrike" cap="none">
                        <a:solidFill>
                          <a:srgbClr val="000000"/>
                        </a:solidFill>
                        <a:latin typeface="Calibri"/>
                        <a:ea typeface="Calibri"/>
                        <a:cs typeface="Calibri"/>
                        <a:sym typeface="Calibri"/>
                      </a:endParaRPr>
                    </a:p>
                  </a:txBody>
                  <a:tcPr marL="0" marR="0" marT="0" marB="0" anchor="b"/>
                </a:tc>
                <a:tc>
                  <a:txBody>
                    <a:bodyPr/>
                    <a:lstStyle/>
                    <a:p>
                      <a:pPr marL="0" marR="0" lvl="0" indent="0" algn="ctr" rtl="0">
                        <a:spcBef>
                          <a:spcPts val="0"/>
                        </a:spcBef>
                        <a:spcAft>
                          <a:spcPts val="0"/>
                        </a:spcAft>
                        <a:buNone/>
                      </a:pPr>
                      <a:endParaRPr sz="1200" b="1" i="0" u="none" strike="noStrike" cap="none">
                        <a:solidFill>
                          <a:srgbClr val="000000"/>
                        </a:solidFill>
                        <a:latin typeface="Calibri"/>
                        <a:ea typeface="Calibri"/>
                        <a:cs typeface="Calibri"/>
                        <a:sym typeface="Calibri"/>
                      </a:endParaRPr>
                    </a:p>
                  </a:txBody>
                  <a:tcPr marL="0" marR="0" marT="0" marB="0" anchor="ctr"/>
                </a:tc>
                <a:tc>
                  <a:txBody>
                    <a:bodyPr/>
                    <a:lstStyle/>
                    <a:p>
                      <a:pPr marL="0" marR="0" lvl="0" indent="0" algn="ctr" rtl="0">
                        <a:spcBef>
                          <a:spcPts val="0"/>
                        </a:spcBef>
                        <a:spcAft>
                          <a:spcPts val="0"/>
                        </a:spcAft>
                        <a:buNone/>
                      </a:pPr>
                      <a:endParaRPr sz="1200" b="0" i="0" u="none" strike="noStrike" cap="none">
                        <a:solidFill>
                          <a:srgbClr val="000000"/>
                        </a:solidFill>
                        <a:latin typeface="Calibri"/>
                        <a:ea typeface="Calibri"/>
                        <a:cs typeface="Calibri"/>
                        <a:sym typeface="Calibri"/>
                      </a:endParaRPr>
                    </a:p>
                  </a:txBody>
                  <a:tcPr marL="0" marR="0" marT="0" marB="0" anchor="ctr"/>
                </a:tc>
                <a:tc gridSpan="10">
                  <a:txBody>
                    <a:bodyPr/>
                    <a:lstStyle/>
                    <a:p>
                      <a:pPr marL="0" marR="0" lvl="0" indent="0" algn="l" rtl="0">
                        <a:spcBef>
                          <a:spcPts val="0"/>
                        </a:spcBef>
                        <a:spcAft>
                          <a:spcPts val="0"/>
                        </a:spcAft>
                        <a:buNone/>
                      </a:pPr>
                      <a:r>
                        <a:rPr lang="fr-FR" sz="1200" u="none" strike="noStrike" cap="none"/>
                        <a:t>Si je perds avec au moins 5 points "danger" : 10 pts pour le club + 5 pts par point danger</a:t>
                      </a:r>
                      <a:endParaRPr sz="1200" b="0" i="0" u="none" strike="noStrike" cap="none">
                        <a:solidFill>
                          <a:srgbClr val="000000"/>
                        </a:solidFill>
                        <a:latin typeface="Calibri"/>
                        <a:ea typeface="Calibri"/>
                        <a:cs typeface="Calibri"/>
                        <a:sym typeface="Calibri"/>
                      </a:endParaRPr>
                    </a:p>
                  </a:txBody>
                  <a:tcPr marL="0" marR="0" marT="0" marB="0" anchor="b"/>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vMerge="1">
                  <a:txBody>
                    <a:bodyPr/>
                    <a:lstStyle/>
                    <a:p>
                      <a:endParaRPr lang="fr-FR"/>
                    </a:p>
                  </a:txBody>
                  <a:tcPr/>
                </a:tc>
                <a:extLst>
                  <a:ext uri="{0D108BD9-81ED-4DB2-BD59-A6C34878D82A}">
                    <a16:rowId xmlns:a16="http://schemas.microsoft.com/office/drawing/2014/main" val="10004"/>
                  </a:ext>
                </a:extLst>
              </a:tr>
              <a:tr h="429675">
                <a:tc>
                  <a:txBody>
                    <a:bodyPr/>
                    <a:lstStyle/>
                    <a:p>
                      <a:pPr marL="0" marR="0" lvl="0" indent="0" algn="r" rtl="0">
                        <a:spcBef>
                          <a:spcPts val="0"/>
                        </a:spcBef>
                        <a:spcAft>
                          <a:spcPts val="0"/>
                        </a:spcAft>
                        <a:buNone/>
                      </a:pPr>
                      <a:r>
                        <a:rPr lang="fr-FR" sz="1200" u="none" strike="noStrike" cap="none"/>
                        <a:t>Point "mise en danger"</a:t>
                      </a:r>
                      <a:endParaRPr sz="1200" b="0" i="0" u="none" strike="noStrike" cap="none">
                        <a:solidFill>
                          <a:srgbClr val="000000"/>
                        </a:solidFill>
                        <a:latin typeface="Calibri"/>
                        <a:ea typeface="Calibri"/>
                        <a:cs typeface="Calibri"/>
                        <a:sym typeface="Calibri"/>
                      </a:endParaRPr>
                    </a:p>
                  </a:txBody>
                  <a:tcPr marL="0" marR="0" marT="0" marB="0" anchor="b"/>
                </a:tc>
                <a:tc>
                  <a:txBody>
                    <a:bodyPr/>
                    <a:lstStyle/>
                    <a:p>
                      <a:pPr marL="0" marR="0" lvl="0" indent="0" algn="ctr" rtl="0">
                        <a:spcBef>
                          <a:spcPts val="0"/>
                        </a:spcBef>
                        <a:spcAft>
                          <a:spcPts val="0"/>
                        </a:spcAft>
                        <a:buNone/>
                      </a:pPr>
                      <a:r>
                        <a:rPr lang="fr-FR" sz="1200" u="none" strike="noStrike" cap="none"/>
                        <a:t>1</a:t>
                      </a:r>
                      <a:endParaRPr sz="1200" b="0" i="0" u="none" strike="noStrike" cap="none">
                        <a:solidFill>
                          <a:srgbClr val="000000"/>
                        </a:solidFill>
                        <a:latin typeface="Calibri"/>
                        <a:ea typeface="Calibri"/>
                        <a:cs typeface="Calibri"/>
                        <a:sym typeface="Calibri"/>
                      </a:endParaRPr>
                    </a:p>
                  </a:txBody>
                  <a:tcPr marL="0" marR="0" marT="0" marB="0" anchor="ctr"/>
                </a:tc>
                <a:tc>
                  <a:txBody>
                    <a:bodyPr/>
                    <a:lstStyle/>
                    <a:p>
                      <a:pPr marL="0" marR="0" lvl="0" indent="0" algn="ctr" rtl="0">
                        <a:spcBef>
                          <a:spcPts val="0"/>
                        </a:spcBef>
                        <a:spcAft>
                          <a:spcPts val="0"/>
                        </a:spcAft>
                        <a:buNone/>
                      </a:pPr>
                      <a:endParaRPr sz="1200" b="0" i="0" u="none" strike="noStrike" cap="none">
                        <a:solidFill>
                          <a:srgbClr val="000000"/>
                        </a:solidFill>
                        <a:latin typeface="Calibri"/>
                        <a:ea typeface="Calibri"/>
                        <a:cs typeface="Calibri"/>
                        <a:sym typeface="Calibri"/>
                      </a:endParaRPr>
                    </a:p>
                  </a:txBody>
                  <a:tcPr marL="0" marR="0" marT="0" marB="0" anchor="ctr"/>
                </a:tc>
                <a:tc gridSpan="10">
                  <a:txBody>
                    <a:bodyPr/>
                    <a:lstStyle/>
                    <a:p>
                      <a:pPr marL="0" marR="0" lvl="0" indent="0" algn="l" rtl="0">
                        <a:spcBef>
                          <a:spcPts val="0"/>
                        </a:spcBef>
                        <a:spcAft>
                          <a:spcPts val="0"/>
                        </a:spcAft>
                        <a:buNone/>
                      </a:pPr>
                      <a:r>
                        <a:rPr lang="fr-FR" sz="1200" u="none" strike="noStrike" cap="none"/>
                        <a:t>Si je perds avec moins de 5 points danger: 1 pt pour le club  + 1pt par point danger</a:t>
                      </a:r>
                      <a:endParaRPr sz="1200" b="0" i="0" u="none" strike="noStrike" cap="none">
                        <a:solidFill>
                          <a:srgbClr val="000000"/>
                        </a:solidFill>
                        <a:latin typeface="Calibri"/>
                        <a:ea typeface="Calibri"/>
                        <a:cs typeface="Calibri"/>
                        <a:sym typeface="Calibri"/>
                      </a:endParaRPr>
                    </a:p>
                  </a:txBody>
                  <a:tcPr marL="0" marR="0" marT="0" marB="0" anchor="b"/>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vMerge="1">
                  <a:txBody>
                    <a:bodyPr/>
                    <a:lstStyle/>
                    <a:p>
                      <a:endParaRPr lang="fr-FR"/>
                    </a:p>
                  </a:txBody>
                  <a:tcPr/>
                </a:tc>
                <a:extLst>
                  <a:ext uri="{0D108BD9-81ED-4DB2-BD59-A6C34878D82A}">
                    <a16:rowId xmlns:a16="http://schemas.microsoft.com/office/drawing/2014/main" val="10005"/>
                  </a:ext>
                </a:extLst>
              </a:tr>
              <a:tr h="429675">
                <a:tc gridSpan="2">
                  <a:txBody>
                    <a:bodyPr/>
                    <a:lstStyle/>
                    <a:p>
                      <a:pPr marL="0" marR="0" lvl="0" indent="0" algn="r" rtl="0">
                        <a:spcBef>
                          <a:spcPts val="0"/>
                        </a:spcBef>
                        <a:spcAft>
                          <a:spcPts val="0"/>
                        </a:spcAft>
                        <a:buNone/>
                      </a:pPr>
                      <a:r>
                        <a:rPr lang="fr-FR" sz="1200" u="none" strike="noStrike" cap="none"/>
                        <a:t>2 mises en danger = 1 point danger</a:t>
                      </a:r>
                      <a:endParaRPr sz="1200" b="0" i="0" u="none" strike="noStrike" cap="none">
                        <a:solidFill>
                          <a:srgbClr val="000000"/>
                        </a:solidFill>
                        <a:latin typeface="Calibri"/>
                        <a:ea typeface="Calibri"/>
                        <a:cs typeface="Calibri"/>
                        <a:sym typeface="Calibri"/>
                      </a:endParaRPr>
                    </a:p>
                  </a:txBody>
                  <a:tcPr marL="0" marR="0" marT="0" marB="0" anchor="b"/>
                </a:tc>
                <a:tc hMerge="1">
                  <a:txBody>
                    <a:bodyPr/>
                    <a:lstStyle/>
                    <a:p>
                      <a:endParaRPr lang="fr-FR"/>
                    </a:p>
                  </a:txBody>
                  <a:tcPr/>
                </a:tc>
                <a:tc>
                  <a:txBody>
                    <a:bodyPr/>
                    <a:lstStyle/>
                    <a:p>
                      <a:pPr marL="0" marR="0" lvl="0" indent="0" algn="ctr" rtl="0">
                        <a:spcBef>
                          <a:spcPts val="0"/>
                        </a:spcBef>
                        <a:spcAft>
                          <a:spcPts val="0"/>
                        </a:spcAft>
                        <a:buNone/>
                      </a:pPr>
                      <a:endParaRPr sz="1200" b="0" i="0" u="none" strike="noStrike" cap="none">
                        <a:solidFill>
                          <a:srgbClr val="000000"/>
                        </a:solidFill>
                        <a:latin typeface="Calibri"/>
                        <a:ea typeface="Calibri"/>
                        <a:cs typeface="Calibri"/>
                        <a:sym typeface="Calibri"/>
                      </a:endParaRPr>
                    </a:p>
                  </a:txBody>
                  <a:tcPr marL="0" marR="0" marT="0" marB="0" anchor="ctr"/>
                </a:tc>
                <a:tc gridSpan="10">
                  <a:txBody>
                    <a:bodyPr/>
                    <a:lstStyle/>
                    <a:p>
                      <a:pPr marL="0" marR="0" lvl="0" indent="0" algn="l" rtl="0">
                        <a:spcBef>
                          <a:spcPts val="0"/>
                        </a:spcBef>
                        <a:spcAft>
                          <a:spcPts val="0"/>
                        </a:spcAft>
                        <a:buNone/>
                      </a:pPr>
                      <a:endParaRPr sz="1200" b="0" i="0" u="none" strike="noStrike" cap="none" dirty="0">
                        <a:solidFill>
                          <a:srgbClr val="000000"/>
                        </a:solidFill>
                        <a:latin typeface="Calibri"/>
                        <a:ea typeface="Calibri"/>
                        <a:cs typeface="Calibri"/>
                        <a:sym typeface="Calibri"/>
                      </a:endParaRPr>
                    </a:p>
                  </a:txBody>
                  <a:tcPr marL="0" marR="0" marT="0" marB="0" anchor="b"/>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vMerge="1">
                  <a:txBody>
                    <a:bodyPr/>
                    <a:lstStyle/>
                    <a:p>
                      <a:endParaRPr lang="fr-FR"/>
                    </a:p>
                  </a:txBody>
                  <a:tcPr/>
                </a:tc>
                <a:extLst>
                  <a:ext uri="{0D108BD9-81ED-4DB2-BD59-A6C34878D82A}">
                    <a16:rowId xmlns:a16="http://schemas.microsoft.com/office/drawing/2014/main" val="10006"/>
                  </a:ext>
                </a:extLst>
              </a:tr>
            </a:tbl>
          </a:graphicData>
        </a:graphic>
      </p:graphicFrame>
      <p:sp>
        <p:nvSpPr>
          <p:cNvPr id="397" name="Google Shape;397;p46"/>
          <p:cNvSpPr/>
          <p:nvPr/>
        </p:nvSpPr>
        <p:spPr>
          <a:xfrm>
            <a:off x="2799990" y="4285150"/>
            <a:ext cx="284393" cy="426036"/>
          </a:xfrm>
          <a:prstGeom prst="ellipse">
            <a:avLst/>
          </a:prstGeom>
          <a:noFill/>
          <a:ln w="15875" cap="rnd"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100" b="0" i="0" u="none" strike="noStrike" cap="none">
              <a:solidFill>
                <a:schemeClr val="lt1"/>
              </a:solidFill>
              <a:latin typeface="Century Gothic"/>
              <a:ea typeface="Century Gothic"/>
              <a:cs typeface="Century Gothic"/>
              <a:sym typeface="Century Gothic"/>
            </a:endParaRPr>
          </a:p>
        </p:txBody>
      </p:sp>
      <p:sp>
        <p:nvSpPr>
          <p:cNvPr id="398" name="Google Shape;398;p46"/>
          <p:cNvSpPr/>
          <p:nvPr/>
        </p:nvSpPr>
        <p:spPr>
          <a:xfrm>
            <a:off x="2815788" y="5992831"/>
            <a:ext cx="252794" cy="426036"/>
          </a:xfrm>
          <a:prstGeom prst="rect">
            <a:avLst/>
          </a:prstGeom>
          <a:noFill/>
          <a:ln w="15875" cap="rnd"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100" b="0" i="0" u="none" strike="noStrike" cap="none">
              <a:solidFill>
                <a:schemeClr val="lt1"/>
              </a:solidFill>
              <a:latin typeface="Century Gothic"/>
              <a:ea typeface="Century Gothic"/>
              <a:cs typeface="Century Gothic"/>
              <a:sym typeface="Century Gothic"/>
            </a:endParaRPr>
          </a:p>
        </p:txBody>
      </p:sp>
      <p:sp>
        <p:nvSpPr>
          <p:cNvPr id="399" name="Google Shape;399;p46"/>
          <p:cNvSpPr/>
          <p:nvPr/>
        </p:nvSpPr>
        <p:spPr>
          <a:xfrm rot="2556843">
            <a:off x="2838501" y="5219631"/>
            <a:ext cx="207369" cy="291335"/>
          </a:xfrm>
          <a:prstGeom prst="plus">
            <a:avLst>
              <a:gd name="adj" fmla="val 42188"/>
            </a:avLst>
          </a:prstGeom>
          <a:solidFill>
            <a:schemeClr val="dk1"/>
          </a:solidFill>
          <a:ln w="15875" cap="rnd"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100" b="0" i="0" u="none" strike="noStrike" cap="none">
              <a:solidFill>
                <a:schemeClr val="lt1"/>
              </a:solidFill>
              <a:latin typeface="Century Gothic"/>
              <a:ea typeface="Century Gothic"/>
              <a:cs typeface="Century Gothic"/>
              <a:sym typeface="Century Gothic"/>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20"/>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62626"/>
              </a:buClr>
              <a:buSzPts val="3600"/>
              <a:buFont typeface="Century Gothic"/>
              <a:buNone/>
            </a:pPr>
            <a:r>
              <a:rPr lang="fr-FR"/>
              <a:t>Cadre d’Intervention </a:t>
            </a:r>
            <a:endParaRPr/>
          </a:p>
        </p:txBody>
      </p:sp>
      <p:sp>
        <p:nvSpPr>
          <p:cNvPr id="177" name="Google Shape;177;p20"/>
          <p:cNvSpPr txBox="1">
            <a:spLocks noGrp="1"/>
          </p:cNvSpPr>
          <p:nvPr>
            <p:ph type="body" idx="1"/>
          </p:nvPr>
        </p:nvSpPr>
        <p:spPr>
          <a:xfrm>
            <a:off x="2589212" y="2133600"/>
            <a:ext cx="8915400" cy="3777622"/>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SzPts val="1800"/>
              <a:buChar char="🠶"/>
            </a:pPr>
            <a:r>
              <a:rPr lang="fr-FR"/>
              <a:t>Une forme scolaire de pratique (FSP) comme support de l’activité prenant racine dans un contexte. </a:t>
            </a:r>
            <a:endParaRPr/>
          </a:p>
          <a:p>
            <a:pPr marL="342900" lvl="0" indent="-342900" algn="l" rtl="0">
              <a:spcBef>
                <a:spcPts val="1000"/>
              </a:spcBef>
              <a:spcAft>
                <a:spcPts val="0"/>
              </a:spcAft>
              <a:buSzPts val="1800"/>
              <a:buChar char="🠶"/>
            </a:pPr>
            <a:r>
              <a:rPr lang="fr-FR"/>
              <a:t>La relier aux programmes : au –2 domaines au collège , les 3 AFL au lycée, au –4 AFLP au LP.</a:t>
            </a:r>
            <a:endParaRPr/>
          </a:p>
          <a:p>
            <a:pPr marL="342900" lvl="0" indent="-342900" algn="l" rtl="0">
              <a:spcBef>
                <a:spcPts val="1000"/>
              </a:spcBef>
              <a:spcAft>
                <a:spcPts val="0"/>
              </a:spcAft>
              <a:buSzPts val="1800"/>
              <a:buChar char="🠶"/>
            </a:pPr>
            <a:r>
              <a:rPr lang="fr-FR"/>
              <a:t>Faire vivre cette FSP d’un point de vue élève et enseignant</a:t>
            </a:r>
            <a:endParaRPr/>
          </a:p>
          <a:p>
            <a:pPr marL="342900" lvl="0" indent="-342900" algn="l" rtl="0">
              <a:spcBef>
                <a:spcPts val="1000"/>
              </a:spcBef>
              <a:spcAft>
                <a:spcPts val="0"/>
              </a:spcAft>
              <a:buSzPts val="1800"/>
              <a:buChar char="🠶"/>
            </a:pPr>
            <a:r>
              <a:rPr lang="fr-FR"/>
              <a:t>Fournir une grille de positionnement élève. </a:t>
            </a:r>
            <a:endParaRPr/>
          </a:p>
          <a:p>
            <a:pPr marL="342900" lvl="0" indent="-342900" algn="l" rtl="0">
              <a:spcBef>
                <a:spcPts val="1000"/>
              </a:spcBef>
              <a:spcAft>
                <a:spcPts val="0"/>
              </a:spcAft>
              <a:buSzPts val="1800"/>
              <a:buChar char="🠶"/>
            </a:pPr>
            <a:r>
              <a:rPr lang="fr-FR"/>
              <a:t>Utiliser un outil d’analyse de la mise en œuvre de la FSP</a:t>
            </a:r>
            <a:endParaRPr/>
          </a:p>
          <a:p>
            <a:pPr marL="342900" lvl="0" indent="-342900" algn="l" rtl="0">
              <a:spcBef>
                <a:spcPts val="1000"/>
              </a:spcBef>
              <a:spcAft>
                <a:spcPts val="0"/>
              </a:spcAft>
              <a:buSzPts val="1800"/>
              <a:buChar char="🠶"/>
            </a:pPr>
            <a:r>
              <a:rPr lang="fr-FR"/>
              <a:t>Organiser la formation en 3 temps</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pic>
        <p:nvPicPr>
          <p:cNvPr id="404" name="Google Shape;404;p47"/>
          <p:cNvPicPr preferRelativeResize="0"/>
          <p:nvPr/>
        </p:nvPicPr>
        <p:blipFill rotWithShape="1">
          <a:blip r:embed="rId3">
            <a:alphaModFix/>
          </a:blip>
          <a:srcRect/>
          <a:stretch/>
        </p:blipFill>
        <p:spPr>
          <a:xfrm>
            <a:off x="0" y="0"/>
            <a:ext cx="12192000" cy="685800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sp>
        <p:nvSpPr>
          <p:cNvPr id="409" name="Google Shape;409;p48"/>
          <p:cNvSpPr txBox="1">
            <a:spLocks noGrp="1"/>
          </p:cNvSpPr>
          <p:nvPr>
            <p:ph type="title"/>
          </p:nvPr>
        </p:nvSpPr>
        <p:spPr>
          <a:xfrm>
            <a:off x="1473201" y="624110"/>
            <a:ext cx="10921999" cy="128089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62626"/>
              </a:buClr>
              <a:buSzPts val="3600"/>
              <a:buFont typeface="Century Gothic"/>
              <a:buNone/>
            </a:pPr>
            <a:r>
              <a:rPr lang="fr-FR"/>
              <a:t>ECHEANCIER DE LA SEQUENCE D’ENSEIGNEMENT</a:t>
            </a:r>
            <a:endParaRPr/>
          </a:p>
        </p:txBody>
      </p:sp>
      <p:grpSp>
        <p:nvGrpSpPr>
          <p:cNvPr id="410" name="Google Shape;410;p48"/>
          <p:cNvGrpSpPr/>
          <p:nvPr/>
        </p:nvGrpSpPr>
        <p:grpSpPr>
          <a:xfrm>
            <a:off x="391709" y="1991822"/>
            <a:ext cx="11800041" cy="2288659"/>
            <a:chOff x="249" y="1002717"/>
            <a:chExt cx="11800041" cy="2288659"/>
          </a:xfrm>
        </p:grpSpPr>
        <p:sp>
          <p:nvSpPr>
            <p:cNvPr id="411" name="Google Shape;411;p48"/>
            <p:cNvSpPr/>
            <p:nvPr/>
          </p:nvSpPr>
          <p:spPr>
            <a:xfrm>
              <a:off x="249" y="1002717"/>
              <a:ext cx="4330544" cy="2288659"/>
            </a:xfrm>
            <a:prstGeom prst="homePlate">
              <a:avLst>
                <a:gd name="adj" fmla="val 50000"/>
              </a:avLst>
            </a:prstGeom>
            <a:solidFill>
              <a:srgbClr val="DD7C16"/>
            </a:solidFill>
            <a:ln w="158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48"/>
            <p:cNvSpPr txBox="1"/>
            <p:nvPr/>
          </p:nvSpPr>
          <p:spPr>
            <a:xfrm>
              <a:off x="249" y="1002717"/>
              <a:ext cx="3758379" cy="2288659"/>
            </a:xfrm>
            <a:prstGeom prst="rect">
              <a:avLst/>
            </a:prstGeom>
            <a:noFill/>
            <a:ln>
              <a:noFill/>
            </a:ln>
          </p:spPr>
          <p:txBody>
            <a:bodyPr spcFirstLastPara="1" wrap="square" lIns="133350" tIns="66675" rIns="33325" bIns="66675" anchor="ctr" anchorCtr="0">
              <a:noAutofit/>
            </a:bodyPr>
            <a:lstStyle/>
            <a:p>
              <a:pPr marL="0" marR="0" lvl="0" indent="0" algn="ctr" rtl="0">
                <a:lnSpc>
                  <a:spcPct val="90000"/>
                </a:lnSpc>
                <a:spcBef>
                  <a:spcPts val="0"/>
                </a:spcBef>
                <a:spcAft>
                  <a:spcPts val="0"/>
                </a:spcAft>
                <a:buClr>
                  <a:schemeClr val="lt1"/>
                </a:buClr>
                <a:buSzPts val="2500"/>
                <a:buFont typeface="Century Gothic"/>
                <a:buNone/>
              </a:pPr>
              <a:r>
                <a:rPr lang="fr-FR" sz="2500" b="0" i="0" u="none" strike="noStrike" cap="none">
                  <a:solidFill>
                    <a:schemeClr val="lt1"/>
                  </a:solidFill>
                  <a:latin typeface="Century Gothic"/>
                  <a:ea typeface="Century Gothic"/>
                  <a:cs typeface="Century Gothic"/>
                  <a:sym typeface="Century Gothic"/>
                </a:rPr>
                <a:t>Construction de la FSP </a:t>
              </a:r>
              <a:endParaRPr/>
            </a:p>
            <a:p>
              <a:pPr marL="0" marR="0" lvl="0" indent="0" algn="ctr" rtl="0">
                <a:lnSpc>
                  <a:spcPct val="90000"/>
                </a:lnSpc>
                <a:spcBef>
                  <a:spcPts val="875"/>
                </a:spcBef>
                <a:spcAft>
                  <a:spcPts val="0"/>
                </a:spcAft>
                <a:buClr>
                  <a:schemeClr val="lt1"/>
                </a:buClr>
                <a:buSzPts val="2500"/>
                <a:buFont typeface="Century Gothic"/>
                <a:buNone/>
              </a:pPr>
              <a:r>
                <a:rPr lang="fr-FR" sz="2500" b="0" i="0" u="none" strike="noStrike" cap="none">
                  <a:solidFill>
                    <a:schemeClr val="lt1"/>
                  </a:solidFill>
                  <a:latin typeface="Century Gothic"/>
                  <a:ea typeface="Century Gothic"/>
                  <a:cs typeface="Century Gothic"/>
                  <a:sym typeface="Century Gothic"/>
                </a:rPr>
                <a:t>Niveaux des joueurs</a:t>
              </a:r>
              <a:endParaRPr/>
            </a:p>
            <a:p>
              <a:pPr marL="0" marR="0" lvl="0" indent="0" algn="ctr" rtl="0">
                <a:lnSpc>
                  <a:spcPct val="90000"/>
                </a:lnSpc>
                <a:spcBef>
                  <a:spcPts val="875"/>
                </a:spcBef>
                <a:spcAft>
                  <a:spcPts val="0"/>
                </a:spcAft>
                <a:buClr>
                  <a:schemeClr val="lt1"/>
                </a:buClr>
                <a:buSzPts val="2500"/>
                <a:buFont typeface="Century Gothic"/>
                <a:buNone/>
              </a:pPr>
              <a:r>
                <a:rPr lang="fr-FR" sz="2500" b="0" i="0" u="none" strike="noStrike" cap="none">
                  <a:solidFill>
                    <a:schemeClr val="lt1"/>
                  </a:solidFill>
                  <a:latin typeface="Century Gothic"/>
                  <a:ea typeface="Century Gothic"/>
                  <a:cs typeface="Century Gothic"/>
                  <a:sym typeface="Century Gothic"/>
                </a:rPr>
                <a:t>Clubs</a:t>
              </a:r>
              <a:endParaRPr/>
            </a:p>
          </p:txBody>
        </p:sp>
        <p:sp>
          <p:nvSpPr>
            <p:cNvPr id="413" name="Google Shape;413;p48"/>
            <p:cNvSpPr/>
            <p:nvPr/>
          </p:nvSpPr>
          <p:spPr>
            <a:xfrm>
              <a:off x="3186463" y="1002717"/>
              <a:ext cx="5721648" cy="2288659"/>
            </a:xfrm>
            <a:prstGeom prst="chevron">
              <a:avLst>
                <a:gd name="adj" fmla="val 50000"/>
              </a:avLst>
            </a:prstGeom>
            <a:solidFill>
              <a:srgbClr val="9F834F"/>
            </a:solidFill>
            <a:ln w="158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48"/>
            <p:cNvSpPr txBox="1"/>
            <p:nvPr/>
          </p:nvSpPr>
          <p:spPr>
            <a:xfrm>
              <a:off x="4330793" y="1002717"/>
              <a:ext cx="3432989" cy="2288659"/>
            </a:xfrm>
            <a:prstGeom prst="rect">
              <a:avLst/>
            </a:prstGeom>
            <a:noFill/>
            <a:ln>
              <a:noFill/>
            </a:ln>
          </p:spPr>
          <p:txBody>
            <a:bodyPr spcFirstLastPara="1" wrap="square" lIns="100000" tIns="66675" rIns="33325" bIns="66675" anchor="ctr" anchorCtr="0">
              <a:noAutofit/>
            </a:bodyPr>
            <a:lstStyle/>
            <a:p>
              <a:pPr marL="0" marR="0" lvl="0" indent="0" algn="ctr" rtl="0">
                <a:lnSpc>
                  <a:spcPct val="90000"/>
                </a:lnSpc>
                <a:spcBef>
                  <a:spcPts val="0"/>
                </a:spcBef>
                <a:spcAft>
                  <a:spcPts val="0"/>
                </a:spcAft>
                <a:buClr>
                  <a:schemeClr val="lt1"/>
                </a:buClr>
                <a:buSzPts val="2500"/>
                <a:buFont typeface="Century Gothic"/>
                <a:buNone/>
              </a:pPr>
              <a:r>
                <a:rPr lang="fr-FR" sz="2500" b="0" i="0" u="none" strike="noStrike" cap="none">
                  <a:solidFill>
                    <a:schemeClr val="lt1"/>
                  </a:solidFill>
                  <a:latin typeface="Century Gothic"/>
                  <a:ea typeface="Century Gothic"/>
                  <a:cs typeface="Century Gothic"/>
                  <a:sym typeface="Century Gothic"/>
                </a:rPr>
                <a:t>Travail en fonction des besoins </a:t>
              </a:r>
              <a:endParaRPr/>
            </a:p>
            <a:p>
              <a:pPr marL="0" marR="0" lvl="0" indent="0" algn="ctr" rtl="0">
                <a:lnSpc>
                  <a:spcPct val="90000"/>
                </a:lnSpc>
                <a:spcBef>
                  <a:spcPts val="875"/>
                </a:spcBef>
                <a:spcAft>
                  <a:spcPts val="0"/>
                </a:spcAft>
                <a:buClr>
                  <a:schemeClr val="lt1"/>
                </a:buClr>
                <a:buSzPts val="2500"/>
                <a:buFont typeface="Century Gothic"/>
                <a:buNone/>
              </a:pPr>
              <a:r>
                <a:rPr lang="fr-FR" sz="2500" b="0" i="0" u="none" strike="noStrike" cap="none">
                  <a:solidFill>
                    <a:schemeClr val="lt1"/>
                  </a:solidFill>
                  <a:latin typeface="Century Gothic"/>
                  <a:ea typeface="Century Gothic"/>
                  <a:cs typeface="Century Gothic"/>
                  <a:sym typeface="Century Gothic"/>
                </a:rPr>
                <a:t>FSP avec coaching </a:t>
              </a:r>
              <a:endParaRPr/>
            </a:p>
          </p:txBody>
        </p:sp>
        <p:sp>
          <p:nvSpPr>
            <p:cNvPr id="415" name="Google Shape;415;p48"/>
            <p:cNvSpPr/>
            <p:nvPr/>
          </p:nvSpPr>
          <p:spPr>
            <a:xfrm>
              <a:off x="7763782" y="1002717"/>
              <a:ext cx="4036508" cy="2288659"/>
            </a:xfrm>
            <a:prstGeom prst="chevron">
              <a:avLst>
                <a:gd name="adj" fmla="val 50000"/>
              </a:avLst>
            </a:prstGeom>
            <a:solidFill>
              <a:srgbClr val="708553"/>
            </a:solidFill>
            <a:ln w="158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48"/>
            <p:cNvSpPr txBox="1"/>
            <p:nvPr/>
          </p:nvSpPr>
          <p:spPr>
            <a:xfrm>
              <a:off x="8908112" y="1002717"/>
              <a:ext cx="1747849" cy="2288659"/>
            </a:xfrm>
            <a:prstGeom prst="rect">
              <a:avLst/>
            </a:prstGeom>
            <a:noFill/>
            <a:ln>
              <a:noFill/>
            </a:ln>
          </p:spPr>
          <p:txBody>
            <a:bodyPr spcFirstLastPara="1" wrap="square" lIns="100000" tIns="66675" rIns="33325" bIns="66675" anchor="ctr" anchorCtr="0">
              <a:noAutofit/>
            </a:bodyPr>
            <a:lstStyle/>
            <a:p>
              <a:pPr marL="0" marR="0" lvl="0" indent="0" algn="ctr" rtl="0">
                <a:lnSpc>
                  <a:spcPct val="90000"/>
                </a:lnSpc>
                <a:spcBef>
                  <a:spcPts val="0"/>
                </a:spcBef>
                <a:spcAft>
                  <a:spcPts val="0"/>
                </a:spcAft>
                <a:buClr>
                  <a:schemeClr val="lt1"/>
                </a:buClr>
                <a:buSzPts val="2500"/>
                <a:buFont typeface="Century Gothic"/>
                <a:buNone/>
              </a:pPr>
              <a:r>
                <a:rPr lang="fr-FR" sz="2500" b="0" i="0" u="none" strike="noStrike" cap="none">
                  <a:solidFill>
                    <a:schemeClr val="lt1"/>
                  </a:solidFill>
                  <a:latin typeface="Century Gothic"/>
                  <a:ea typeface="Century Gothic"/>
                  <a:cs typeface="Century Gothic"/>
                  <a:sym typeface="Century Gothic"/>
                </a:rPr>
                <a:t>Evaluation</a:t>
              </a:r>
              <a:endParaRPr/>
            </a:p>
          </p:txBody>
        </p:sp>
      </p:grpSp>
      <p:grpSp>
        <p:nvGrpSpPr>
          <p:cNvPr id="417" name="Google Shape;417;p48"/>
          <p:cNvGrpSpPr/>
          <p:nvPr/>
        </p:nvGrpSpPr>
        <p:grpSpPr>
          <a:xfrm>
            <a:off x="401831" y="4301066"/>
            <a:ext cx="11779796" cy="1574800"/>
            <a:chOff x="10371" y="0"/>
            <a:chExt cx="11779796" cy="1574800"/>
          </a:xfrm>
        </p:grpSpPr>
        <p:sp>
          <p:nvSpPr>
            <p:cNvPr id="418" name="Google Shape;418;p48"/>
            <p:cNvSpPr/>
            <p:nvPr/>
          </p:nvSpPr>
          <p:spPr>
            <a:xfrm>
              <a:off x="10371" y="0"/>
              <a:ext cx="3099946" cy="1574800"/>
            </a:xfrm>
            <a:prstGeom prst="roundRect">
              <a:avLst>
                <a:gd name="adj" fmla="val 10000"/>
              </a:avLst>
            </a:prstGeom>
            <a:solidFill>
              <a:srgbClr val="DD7C16"/>
            </a:solidFill>
            <a:ln w="158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48"/>
            <p:cNvSpPr txBox="1"/>
            <p:nvPr/>
          </p:nvSpPr>
          <p:spPr>
            <a:xfrm>
              <a:off x="56495" y="46124"/>
              <a:ext cx="3007698" cy="1482552"/>
            </a:xfrm>
            <a:prstGeom prst="rect">
              <a:avLst/>
            </a:prstGeom>
            <a:noFill/>
            <a:ln>
              <a:noFill/>
            </a:ln>
          </p:spPr>
          <p:txBody>
            <a:bodyPr spcFirstLastPara="1" wrap="square" lIns="163825" tIns="163825" rIns="163825" bIns="163825" anchor="ctr" anchorCtr="0">
              <a:noAutofit/>
            </a:bodyPr>
            <a:lstStyle/>
            <a:p>
              <a:pPr marL="0" marR="0" lvl="0" indent="0" algn="ctr" rtl="0">
                <a:lnSpc>
                  <a:spcPct val="90000"/>
                </a:lnSpc>
                <a:spcBef>
                  <a:spcPts val="0"/>
                </a:spcBef>
                <a:spcAft>
                  <a:spcPts val="0"/>
                </a:spcAft>
                <a:buClr>
                  <a:schemeClr val="lt1"/>
                </a:buClr>
                <a:buSzPts val="4300"/>
                <a:buFont typeface="Century Gothic"/>
                <a:buNone/>
              </a:pPr>
              <a:r>
                <a:rPr lang="fr-FR" sz="4300" b="0" i="0" u="none" strike="noStrike" cap="none">
                  <a:solidFill>
                    <a:schemeClr val="lt1"/>
                  </a:solidFill>
                  <a:latin typeface="Century Gothic"/>
                  <a:ea typeface="Century Gothic"/>
                  <a:cs typeface="Century Gothic"/>
                  <a:sym typeface="Century Gothic"/>
                </a:rPr>
                <a:t>3 leçons</a:t>
              </a:r>
              <a:endParaRPr/>
            </a:p>
          </p:txBody>
        </p:sp>
        <p:sp>
          <p:nvSpPr>
            <p:cNvPr id="420" name="Google Shape;420;p48"/>
            <p:cNvSpPr/>
            <p:nvPr/>
          </p:nvSpPr>
          <p:spPr>
            <a:xfrm>
              <a:off x="3420312" y="403006"/>
              <a:ext cx="657188" cy="768786"/>
            </a:xfrm>
            <a:prstGeom prst="rightArrow">
              <a:avLst>
                <a:gd name="adj1" fmla="val 60000"/>
                <a:gd name="adj2" fmla="val 50000"/>
              </a:avLst>
            </a:prstGeom>
            <a:solidFill>
              <a:srgbClr val="DD7C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48"/>
            <p:cNvSpPr txBox="1"/>
            <p:nvPr/>
          </p:nvSpPr>
          <p:spPr>
            <a:xfrm>
              <a:off x="3420312" y="556763"/>
              <a:ext cx="460032" cy="461272"/>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3200"/>
                <a:buFont typeface="Century Gothic"/>
                <a:buNone/>
              </a:pPr>
              <a:endParaRPr sz="3200" b="0" i="0" u="none" strike="noStrike" cap="none">
                <a:solidFill>
                  <a:schemeClr val="lt1"/>
                </a:solidFill>
                <a:latin typeface="Century Gothic"/>
                <a:ea typeface="Century Gothic"/>
                <a:cs typeface="Century Gothic"/>
                <a:sym typeface="Century Gothic"/>
              </a:endParaRPr>
            </a:p>
          </p:txBody>
        </p:sp>
        <p:sp>
          <p:nvSpPr>
            <p:cNvPr id="422" name="Google Shape;422;p48"/>
            <p:cNvSpPr/>
            <p:nvPr/>
          </p:nvSpPr>
          <p:spPr>
            <a:xfrm>
              <a:off x="4350296" y="0"/>
              <a:ext cx="3099946" cy="1574800"/>
            </a:xfrm>
            <a:prstGeom prst="roundRect">
              <a:avLst>
                <a:gd name="adj" fmla="val 10000"/>
              </a:avLst>
            </a:prstGeom>
            <a:solidFill>
              <a:srgbClr val="9F834F"/>
            </a:solidFill>
            <a:ln w="158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48"/>
            <p:cNvSpPr txBox="1"/>
            <p:nvPr/>
          </p:nvSpPr>
          <p:spPr>
            <a:xfrm>
              <a:off x="4396420" y="46124"/>
              <a:ext cx="3007698" cy="1482552"/>
            </a:xfrm>
            <a:prstGeom prst="rect">
              <a:avLst/>
            </a:prstGeom>
            <a:noFill/>
            <a:ln>
              <a:noFill/>
            </a:ln>
          </p:spPr>
          <p:txBody>
            <a:bodyPr spcFirstLastPara="1" wrap="square" lIns="163825" tIns="163825" rIns="163825" bIns="163825" anchor="ctr" anchorCtr="0">
              <a:noAutofit/>
            </a:bodyPr>
            <a:lstStyle/>
            <a:p>
              <a:pPr marL="0" marR="0" lvl="0" indent="0" algn="ctr" rtl="0">
                <a:lnSpc>
                  <a:spcPct val="90000"/>
                </a:lnSpc>
                <a:spcBef>
                  <a:spcPts val="0"/>
                </a:spcBef>
                <a:spcAft>
                  <a:spcPts val="0"/>
                </a:spcAft>
                <a:buClr>
                  <a:schemeClr val="lt1"/>
                </a:buClr>
                <a:buSzPts val="4300"/>
                <a:buFont typeface="Century Gothic"/>
                <a:buNone/>
              </a:pPr>
              <a:r>
                <a:rPr lang="fr-FR" sz="4300" b="0" i="0" u="none" strike="noStrike" cap="none">
                  <a:solidFill>
                    <a:schemeClr val="lt1"/>
                  </a:solidFill>
                  <a:latin typeface="Century Gothic"/>
                  <a:ea typeface="Century Gothic"/>
                  <a:cs typeface="Century Gothic"/>
                  <a:sym typeface="Century Gothic"/>
                </a:rPr>
                <a:t>4 leçons</a:t>
              </a:r>
              <a:endParaRPr/>
            </a:p>
          </p:txBody>
        </p:sp>
        <p:sp>
          <p:nvSpPr>
            <p:cNvPr id="424" name="Google Shape;424;p48"/>
            <p:cNvSpPr/>
            <p:nvPr/>
          </p:nvSpPr>
          <p:spPr>
            <a:xfrm>
              <a:off x="7760237" y="403006"/>
              <a:ext cx="657188" cy="768786"/>
            </a:xfrm>
            <a:prstGeom prst="rightArrow">
              <a:avLst>
                <a:gd name="adj1" fmla="val 60000"/>
                <a:gd name="adj2" fmla="val 50000"/>
              </a:avLst>
            </a:prstGeom>
            <a:solidFill>
              <a:srgbClr val="9F83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48"/>
            <p:cNvSpPr txBox="1"/>
            <p:nvPr/>
          </p:nvSpPr>
          <p:spPr>
            <a:xfrm>
              <a:off x="7760237" y="556763"/>
              <a:ext cx="460032" cy="461272"/>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3200"/>
                <a:buFont typeface="Century Gothic"/>
                <a:buNone/>
              </a:pPr>
              <a:endParaRPr sz="3200" b="0" i="0" u="none" strike="noStrike" cap="none">
                <a:solidFill>
                  <a:schemeClr val="lt1"/>
                </a:solidFill>
                <a:latin typeface="Century Gothic"/>
                <a:ea typeface="Century Gothic"/>
                <a:cs typeface="Century Gothic"/>
                <a:sym typeface="Century Gothic"/>
              </a:endParaRPr>
            </a:p>
          </p:txBody>
        </p:sp>
        <p:sp>
          <p:nvSpPr>
            <p:cNvPr id="426" name="Google Shape;426;p48"/>
            <p:cNvSpPr/>
            <p:nvPr/>
          </p:nvSpPr>
          <p:spPr>
            <a:xfrm>
              <a:off x="8690221" y="0"/>
              <a:ext cx="3099946" cy="1574800"/>
            </a:xfrm>
            <a:prstGeom prst="roundRect">
              <a:avLst>
                <a:gd name="adj" fmla="val 10000"/>
              </a:avLst>
            </a:prstGeom>
            <a:solidFill>
              <a:srgbClr val="708553"/>
            </a:solidFill>
            <a:ln w="158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48"/>
            <p:cNvSpPr txBox="1"/>
            <p:nvPr/>
          </p:nvSpPr>
          <p:spPr>
            <a:xfrm>
              <a:off x="8736345" y="46124"/>
              <a:ext cx="3007698" cy="1482552"/>
            </a:xfrm>
            <a:prstGeom prst="rect">
              <a:avLst/>
            </a:prstGeom>
            <a:noFill/>
            <a:ln>
              <a:noFill/>
            </a:ln>
          </p:spPr>
          <p:txBody>
            <a:bodyPr spcFirstLastPara="1" wrap="square" lIns="163825" tIns="163825" rIns="163825" bIns="163825" anchor="ctr" anchorCtr="0">
              <a:noAutofit/>
            </a:bodyPr>
            <a:lstStyle/>
            <a:p>
              <a:pPr marL="0" marR="0" lvl="0" indent="0" algn="ctr" rtl="0">
                <a:lnSpc>
                  <a:spcPct val="90000"/>
                </a:lnSpc>
                <a:spcBef>
                  <a:spcPts val="0"/>
                </a:spcBef>
                <a:spcAft>
                  <a:spcPts val="0"/>
                </a:spcAft>
                <a:buClr>
                  <a:schemeClr val="lt1"/>
                </a:buClr>
                <a:buSzPts val="4300"/>
                <a:buFont typeface="Century Gothic"/>
                <a:buNone/>
              </a:pPr>
              <a:r>
                <a:rPr lang="fr-FR" sz="4300" b="0" i="0" u="none" strike="noStrike" cap="none">
                  <a:solidFill>
                    <a:schemeClr val="lt1"/>
                  </a:solidFill>
                  <a:latin typeface="Century Gothic"/>
                  <a:ea typeface="Century Gothic"/>
                  <a:cs typeface="Century Gothic"/>
                  <a:sym typeface="Century Gothic"/>
                </a:rPr>
                <a:t>1-2 leçons</a:t>
              </a:r>
              <a:endParaRPr/>
            </a:p>
          </p:txBody>
        </p:sp>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31"/>
        <p:cNvGrpSpPr/>
        <p:nvPr/>
      </p:nvGrpSpPr>
      <p:grpSpPr>
        <a:xfrm>
          <a:off x="0" y="0"/>
          <a:ext cx="0" cy="0"/>
          <a:chOff x="0" y="0"/>
          <a:chExt cx="0" cy="0"/>
        </a:xfrm>
      </p:grpSpPr>
      <p:grpSp>
        <p:nvGrpSpPr>
          <p:cNvPr id="432" name="Google Shape;432;p49"/>
          <p:cNvGrpSpPr/>
          <p:nvPr/>
        </p:nvGrpSpPr>
        <p:grpSpPr>
          <a:xfrm>
            <a:off x="1237913" y="721980"/>
            <a:ext cx="9888451" cy="5414038"/>
            <a:chOff x="774087" y="2314"/>
            <a:chExt cx="9888451" cy="5414038"/>
          </a:xfrm>
        </p:grpSpPr>
        <p:sp>
          <p:nvSpPr>
            <p:cNvPr id="433" name="Google Shape;433;p49"/>
            <p:cNvSpPr/>
            <p:nvPr/>
          </p:nvSpPr>
          <p:spPr>
            <a:xfrm>
              <a:off x="5718313" y="2239520"/>
              <a:ext cx="2707019" cy="939626"/>
            </a:xfrm>
            <a:custGeom>
              <a:avLst/>
              <a:gdLst/>
              <a:ahLst/>
              <a:cxnLst/>
              <a:rect l="l" t="t" r="r" b="b"/>
              <a:pathLst>
                <a:path w="120000" h="120000" extrusionOk="0">
                  <a:moveTo>
                    <a:pt x="0" y="0"/>
                  </a:moveTo>
                  <a:lnTo>
                    <a:pt x="0" y="60000"/>
                  </a:lnTo>
                  <a:lnTo>
                    <a:pt x="120000" y="60000"/>
                  </a:lnTo>
                  <a:lnTo>
                    <a:pt x="120000" y="120000"/>
                  </a:lnTo>
                </a:path>
              </a:pathLst>
            </a:custGeom>
            <a:noFill/>
            <a:ln w="15875" cap="rnd" cmpd="sng">
              <a:solidFill>
                <a:schemeClr val="accent5"/>
              </a:solidFill>
              <a:prstDash val="solid"/>
              <a:round/>
              <a:headEnd type="none" w="sm" len="sm"/>
              <a:tailEnd type="none" w="sm" len="sm"/>
            </a:ln>
          </p:spPr>
        </p:sp>
        <p:sp>
          <p:nvSpPr>
            <p:cNvPr id="434" name="Google Shape;434;p49"/>
            <p:cNvSpPr/>
            <p:nvPr/>
          </p:nvSpPr>
          <p:spPr>
            <a:xfrm>
              <a:off x="3011293" y="2239520"/>
              <a:ext cx="2707019" cy="939626"/>
            </a:xfrm>
            <a:custGeom>
              <a:avLst/>
              <a:gdLst/>
              <a:ahLst/>
              <a:cxnLst/>
              <a:rect l="l" t="t" r="r" b="b"/>
              <a:pathLst>
                <a:path w="120000" h="120000" extrusionOk="0">
                  <a:moveTo>
                    <a:pt x="120000" y="0"/>
                  </a:moveTo>
                  <a:lnTo>
                    <a:pt x="120000" y="60000"/>
                  </a:lnTo>
                  <a:lnTo>
                    <a:pt x="0" y="60000"/>
                  </a:lnTo>
                  <a:lnTo>
                    <a:pt x="0" y="120000"/>
                  </a:lnTo>
                </a:path>
              </a:pathLst>
            </a:custGeom>
            <a:noFill/>
            <a:ln w="15875" cap="rnd" cmpd="sng">
              <a:solidFill>
                <a:schemeClr val="accent5"/>
              </a:solidFill>
              <a:prstDash val="solid"/>
              <a:round/>
              <a:headEnd type="none" w="sm" len="sm"/>
              <a:tailEnd type="none" w="sm" len="sm"/>
            </a:ln>
          </p:spPr>
        </p:sp>
        <p:sp>
          <p:nvSpPr>
            <p:cNvPr id="435" name="Google Shape;435;p49"/>
            <p:cNvSpPr/>
            <p:nvPr/>
          </p:nvSpPr>
          <p:spPr>
            <a:xfrm>
              <a:off x="3481106" y="2314"/>
              <a:ext cx="4474412" cy="2237206"/>
            </a:xfrm>
            <a:prstGeom prst="rect">
              <a:avLst/>
            </a:prstGeom>
            <a:solidFill>
              <a:srgbClr val="9F834F"/>
            </a:solidFill>
            <a:ln w="158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49"/>
            <p:cNvSpPr txBox="1"/>
            <p:nvPr/>
          </p:nvSpPr>
          <p:spPr>
            <a:xfrm>
              <a:off x="3481106" y="2314"/>
              <a:ext cx="4474412" cy="2237206"/>
            </a:xfrm>
            <a:prstGeom prst="rect">
              <a:avLst/>
            </a:prstGeom>
            <a:noFill/>
            <a:ln>
              <a:noFill/>
            </a:ln>
          </p:spPr>
          <p:txBody>
            <a:bodyPr spcFirstLastPara="1" wrap="square" lIns="28575" tIns="28575" rIns="28575" bIns="28575" anchor="ctr" anchorCtr="0">
              <a:noAutofit/>
            </a:bodyPr>
            <a:lstStyle/>
            <a:p>
              <a:pPr marL="0" marR="0" lvl="0" indent="0" algn="ctr" rtl="0">
                <a:lnSpc>
                  <a:spcPct val="90000"/>
                </a:lnSpc>
                <a:spcBef>
                  <a:spcPts val="0"/>
                </a:spcBef>
                <a:spcAft>
                  <a:spcPts val="0"/>
                </a:spcAft>
                <a:buClr>
                  <a:schemeClr val="lt1"/>
                </a:buClr>
                <a:buSzPts val="4500"/>
                <a:buFont typeface="Century Gothic"/>
                <a:buNone/>
              </a:pPr>
              <a:r>
                <a:rPr lang="fr-FR" sz="4500" b="0" i="0" u="none" strike="noStrike" cap="none">
                  <a:solidFill>
                    <a:schemeClr val="lt1"/>
                  </a:solidFill>
                  <a:latin typeface="Century Gothic"/>
                  <a:ea typeface="Century Gothic"/>
                  <a:cs typeface="Century Gothic"/>
                  <a:sym typeface="Century Gothic"/>
                </a:rPr>
                <a:t>Travail en Fonction des Besoins</a:t>
              </a:r>
              <a:endParaRPr/>
            </a:p>
          </p:txBody>
        </p:sp>
        <p:sp>
          <p:nvSpPr>
            <p:cNvPr id="437" name="Google Shape;437;p49"/>
            <p:cNvSpPr/>
            <p:nvPr/>
          </p:nvSpPr>
          <p:spPr>
            <a:xfrm>
              <a:off x="774087" y="3179146"/>
              <a:ext cx="4474412" cy="2237206"/>
            </a:xfrm>
            <a:prstGeom prst="rect">
              <a:avLst/>
            </a:prstGeom>
            <a:solidFill>
              <a:schemeClr val="accent5"/>
            </a:solidFill>
            <a:ln w="158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49"/>
            <p:cNvSpPr txBox="1"/>
            <p:nvPr/>
          </p:nvSpPr>
          <p:spPr>
            <a:xfrm>
              <a:off x="774087" y="3179146"/>
              <a:ext cx="4474412" cy="2237206"/>
            </a:xfrm>
            <a:prstGeom prst="rect">
              <a:avLst/>
            </a:prstGeom>
            <a:noFill/>
            <a:ln>
              <a:noFill/>
            </a:ln>
          </p:spPr>
          <p:txBody>
            <a:bodyPr spcFirstLastPara="1" wrap="square" lIns="28575" tIns="28575" rIns="28575" bIns="28575" anchor="ctr" anchorCtr="0">
              <a:noAutofit/>
            </a:bodyPr>
            <a:lstStyle/>
            <a:p>
              <a:pPr marL="0" marR="0" lvl="0" indent="0" algn="ctr" rtl="0">
                <a:lnSpc>
                  <a:spcPct val="90000"/>
                </a:lnSpc>
                <a:spcBef>
                  <a:spcPts val="0"/>
                </a:spcBef>
                <a:spcAft>
                  <a:spcPts val="0"/>
                </a:spcAft>
                <a:buClr>
                  <a:schemeClr val="lt1"/>
                </a:buClr>
                <a:buSzPts val="4500"/>
                <a:buFont typeface="Century Gothic"/>
                <a:buNone/>
              </a:pPr>
              <a:r>
                <a:rPr lang="fr-FR" sz="4500" b="0" i="0" u="none" strike="noStrike" cap="none">
                  <a:solidFill>
                    <a:schemeClr val="lt1"/>
                  </a:solidFill>
                  <a:latin typeface="Century Gothic"/>
                  <a:ea typeface="Century Gothic"/>
                  <a:cs typeface="Century Gothic"/>
                  <a:sym typeface="Century Gothic"/>
                </a:rPr>
                <a:t>Matchs à thèmes </a:t>
              </a:r>
              <a:endParaRPr/>
            </a:p>
            <a:p>
              <a:pPr marL="0" marR="0" lvl="0" indent="0" algn="ctr" rtl="0">
                <a:lnSpc>
                  <a:spcPct val="90000"/>
                </a:lnSpc>
                <a:spcBef>
                  <a:spcPts val="1575"/>
                </a:spcBef>
                <a:spcAft>
                  <a:spcPts val="0"/>
                </a:spcAft>
                <a:buClr>
                  <a:schemeClr val="lt1"/>
                </a:buClr>
                <a:buSzPts val="4500"/>
                <a:buFont typeface="Century Gothic"/>
                <a:buNone/>
              </a:pPr>
              <a:r>
                <a:rPr lang="fr-FR" sz="4500" b="0" i="0" u="none" strike="noStrike" cap="none">
                  <a:solidFill>
                    <a:schemeClr val="lt1"/>
                  </a:solidFill>
                  <a:latin typeface="Century Gothic"/>
                  <a:ea typeface="Century Gothic"/>
                  <a:cs typeface="Century Gothic"/>
                  <a:sym typeface="Century Gothic"/>
                </a:rPr>
                <a:t>Inter clubs</a:t>
              </a:r>
              <a:endParaRPr/>
            </a:p>
          </p:txBody>
        </p:sp>
        <p:sp>
          <p:nvSpPr>
            <p:cNvPr id="439" name="Google Shape;439;p49"/>
            <p:cNvSpPr/>
            <p:nvPr/>
          </p:nvSpPr>
          <p:spPr>
            <a:xfrm>
              <a:off x="6188126" y="3179146"/>
              <a:ext cx="4474412" cy="2237206"/>
            </a:xfrm>
            <a:prstGeom prst="rect">
              <a:avLst/>
            </a:prstGeom>
            <a:solidFill>
              <a:schemeClr val="accent5"/>
            </a:solidFill>
            <a:ln w="158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49"/>
            <p:cNvSpPr txBox="1"/>
            <p:nvPr/>
          </p:nvSpPr>
          <p:spPr>
            <a:xfrm>
              <a:off x="6188126" y="3179146"/>
              <a:ext cx="4474412" cy="2237206"/>
            </a:xfrm>
            <a:prstGeom prst="rect">
              <a:avLst/>
            </a:prstGeom>
            <a:noFill/>
            <a:ln>
              <a:noFill/>
            </a:ln>
          </p:spPr>
          <p:txBody>
            <a:bodyPr spcFirstLastPara="1" wrap="square" lIns="28575" tIns="28575" rIns="28575" bIns="28575" anchor="ctr" anchorCtr="0">
              <a:noAutofit/>
            </a:bodyPr>
            <a:lstStyle/>
            <a:p>
              <a:pPr marL="0" marR="0" lvl="0" indent="0" algn="ctr" rtl="0">
                <a:lnSpc>
                  <a:spcPct val="90000"/>
                </a:lnSpc>
                <a:spcBef>
                  <a:spcPts val="0"/>
                </a:spcBef>
                <a:spcAft>
                  <a:spcPts val="0"/>
                </a:spcAft>
                <a:buClr>
                  <a:schemeClr val="lt1"/>
                </a:buClr>
                <a:buSzPts val="4500"/>
                <a:buFont typeface="Century Gothic"/>
                <a:buNone/>
              </a:pPr>
              <a:r>
                <a:rPr lang="fr-FR" sz="4500" b="0" i="0" u="none" strike="noStrike" cap="none">
                  <a:solidFill>
                    <a:schemeClr val="lt1"/>
                  </a:solidFill>
                  <a:latin typeface="Century Gothic"/>
                  <a:ea typeface="Century Gothic"/>
                  <a:cs typeface="Century Gothic"/>
                  <a:sym typeface="Century Gothic"/>
                </a:rPr>
                <a:t>Situations en partenaires Intra club</a:t>
              </a:r>
              <a:endParaRPr/>
            </a:p>
          </p:txBody>
        </p:sp>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44"/>
        <p:cNvGrpSpPr/>
        <p:nvPr/>
      </p:nvGrpSpPr>
      <p:grpSpPr>
        <a:xfrm>
          <a:off x="0" y="0"/>
          <a:ext cx="0" cy="0"/>
          <a:chOff x="0" y="0"/>
          <a:chExt cx="0" cy="0"/>
        </a:xfrm>
      </p:grpSpPr>
      <p:sp>
        <p:nvSpPr>
          <p:cNvPr id="445" name="Google Shape;445;p50"/>
          <p:cNvSpPr txBox="1">
            <a:spLocks noGrp="1"/>
          </p:cNvSpPr>
          <p:nvPr>
            <p:ph type="title"/>
          </p:nvPr>
        </p:nvSpPr>
        <p:spPr>
          <a:xfrm>
            <a:off x="1473201" y="624110"/>
            <a:ext cx="10921999" cy="1280890"/>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262626"/>
              </a:buClr>
              <a:buSzPts val="3600"/>
              <a:buFont typeface="Century Gothic"/>
              <a:buNone/>
            </a:pPr>
            <a:r>
              <a:rPr lang="fr-FR"/>
              <a:t>Chercher la zone Longue</a:t>
            </a:r>
            <a:endParaRPr/>
          </a:p>
        </p:txBody>
      </p:sp>
      <p:pic>
        <p:nvPicPr>
          <p:cNvPr id="446" name="Google Shape;446;p50"/>
          <p:cNvPicPr preferRelativeResize="0"/>
          <p:nvPr/>
        </p:nvPicPr>
        <p:blipFill rotWithShape="1">
          <a:blip r:embed="rId3">
            <a:alphaModFix/>
          </a:blip>
          <a:srcRect/>
          <a:stretch/>
        </p:blipFill>
        <p:spPr>
          <a:xfrm>
            <a:off x="2769866" y="810270"/>
            <a:ext cx="1378857" cy="2688771"/>
          </a:xfrm>
          <a:prstGeom prst="rect">
            <a:avLst/>
          </a:prstGeom>
          <a:noFill/>
          <a:ln>
            <a:noFill/>
          </a:ln>
        </p:spPr>
      </p:pic>
      <p:sp>
        <p:nvSpPr>
          <p:cNvPr id="447" name="Google Shape;447;p50"/>
          <p:cNvSpPr txBox="1"/>
          <p:nvPr/>
        </p:nvSpPr>
        <p:spPr>
          <a:xfrm>
            <a:off x="690586" y="3362272"/>
            <a:ext cx="5537419" cy="2035629"/>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fontScale="92500" lnSpcReduction="10000"/>
          </a:bodyPr>
          <a:lstStyle/>
          <a:p>
            <a:pPr marL="342900" marR="0" lvl="0" indent="-342900" algn="l" rtl="0">
              <a:spcBef>
                <a:spcPts val="0"/>
              </a:spcBef>
              <a:spcAft>
                <a:spcPts val="0"/>
              </a:spcAft>
              <a:buClr>
                <a:schemeClr val="accent1"/>
              </a:buClr>
              <a:buSzPct val="100000"/>
              <a:buFont typeface="Arial" panose="020B0604020202020204" pitchFamily="34" charset="0"/>
              <a:buChar char="•"/>
            </a:pPr>
            <a:r>
              <a:rPr lang="fr-FR" sz="1800" b="1" i="0" u="sng" strike="noStrike" cap="none" dirty="0">
                <a:solidFill>
                  <a:srgbClr val="3F3F3F"/>
                </a:solidFill>
                <a:latin typeface="Century Gothic"/>
                <a:ea typeface="Century Gothic"/>
                <a:cs typeface="Century Gothic"/>
                <a:sym typeface="Century Gothic"/>
              </a:rPr>
              <a:t>CE PRIORITAIRES</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b="0" i="0" u="none" strike="noStrike" cap="none" dirty="0">
                <a:solidFill>
                  <a:srgbClr val="3F3F3F"/>
                </a:solidFill>
                <a:latin typeface="Century Gothic"/>
                <a:ea typeface="Century Gothic"/>
                <a:cs typeface="Century Gothic"/>
                <a:sym typeface="Century Gothic"/>
              </a:rPr>
              <a:t>Se déplacer en pas chassés</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b="0" i="0" u="none" strike="noStrike" cap="none" dirty="0">
                <a:solidFill>
                  <a:srgbClr val="3F3F3F"/>
                </a:solidFill>
                <a:latin typeface="Century Gothic"/>
                <a:ea typeface="Century Gothic"/>
                <a:cs typeface="Century Gothic"/>
                <a:sym typeface="Century Gothic"/>
              </a:rPr>
              <a:t>Raquette armée / Bras viseur haut</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b="0" i="0" u="none" strike="noStrike" cap="none" dirty="0">
                <a:solidFill>
                  <a:srgbClr val="3F3F3F"/>
                </a:solidFill>
                <a:latin typeface="Century Gothic"/>
                <a:ea typeface="Century Gothic"/>
                <a:cs typeface="Century Gothic"/>
                <a:sym typeface="Century Gothic"/>
              </a:rPr>
              <a:t>Frapper le volant Haut et légèrement au dessus de la tête</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b="0" i="0" u="none" strike="noStrike" cap="none" dirty="0">
                <a:solidFill>
                  <a:srgbClr val="3F3F3F"/>
                </a:solidFill>
                <a:latin typeface="Century Gothic"/>
                <a:ea typeface="Century Gothic"/>
                <a:cs typeface="Century Gothic"/>
                <a:sym typeface="Century Gothic"/>
              </a:rPr>
              <a:t>Relâcher les doigts</a:t>
            </a:r>
            <a:endParaRPr dirty="0"/>
          </a:p>
          <a:p>
            <a:pPr marL="391478" marR="0" lvl="0" indent="-285750" algn="l" rtl="0">
              <a:spcBef>
                <a:spcPts val="1000"/>
              </a:spcBef>
              <a:spcAft>
                <a:spcPts val="0"/>
              </a:spcAft>
              <a:buClr>
                <a:schemeClr val="accent1"/>
              </a:buClr>
              <a:buSzPct val="100000"/>
              <a:buFont typeface="Arial" panose="020B0604020202020204" pitchFamily="34" charset="0"/>
              <a:buChar char="•"/>
            </a:pPr>
            <a:endParaRPr sz="1800" b="0" i="0" u="none" strike="noStrike" cap="none" dirty="0">
              <a:solidFill>
                <a:srgbClr val="3F3F3F"/>
              </a:solidFill>
              <a:latin typeface="Century Gothic"/>
              <a:ea typeface="Century Gothic"/>
              <a:cs typeface="Century Gothic"/>
              <a:sym typeface="Century Gothic"/>
            </a:endParaRPr>
          </a:p>
        </p:txBody>
      </p:sp>
      <p:sp>
        <p:nvSpPr>
          <p:cNvPr id="448" name="Google Shape;448;p50"/>
          <p:cNvSpPr txBox="1"/>
          <p:nvPr/>
        </p:nvSpPr>
        <p:spPr>
          <a:xfrm>
            <a:off x="6828982" y="3359114"/>
            <a:ext cx="5040979" cy="2035629"/>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fontScale="77500" lnSpcReduction="20000"/>
          </a:bodyPr>
          <a:lstStyle/>
          <a:p>
            <a:pPr marL="342900" marR="0" lvl="0" indent="-342900" algn="l" rtl="0">
              <a:spcBef>
                <a:spcPts val="0"/>
              </a:spcBef>
              <a:spcAft>
                <a:spcPts val="0"/>
              </a:spcAft>
              <a:buClr>
                <a:schemeClr val="accent1"/>
              </a:buClr>
              <a:buSzPct val="100000"/>
              <a:buFont typeface="Arial" panose="020B0604020202020204" pitchFamily="34" charset="0"/>
              <a:buChar char="•"/>
            </a:pPr>
            <a:r>
              <a:rPr lang="fr-FR" sz="1800" b="1" i="0" u="sng" strike="noStrike" cap="none" dirty="0">
                <a:solidFill>
                  <a:srgbClr val="3F3F3F"/>
                </a:solidFill>
                <a:latin typeface="Century Gothic"/>
                <a:ea typeface="Century Gothic"/>
                <a:cs typeface="Century Gothic"/>
                <a:sym typeface="Century Gothic"/>
              </a:rPr>
              <a:t>CE POUR ALLER PLUS LOIN</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b="0" i="0" u="none" strike="noStrike" cap="none" dirty="0">
                <a:solidFill>
                  <a:srgbClr val="3F3F3F"/>
                </a:solidFill>
                <a:latin typeface="Century Gothic"/>
                <a:ea typeface="Century Gothic"/>
                <a:cs typeface="Century Gothic"/>
                <a:sym typeface="Century Gothic"/>
              </a:rPr>
              <a:t>Projeter le coude avant la main</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b="0" i="0" u="none" strike="noStrike" cap="none" dirty="0">
                <a:solidFill>
                  <a:srgbClr val="3F3F3F"/>
                </a:solidFill>
                <a:latin typeface="Century Gothic"/>
                <a:ea typeface="Century Gothic"/>
                <a:cs typeface="Century Gothic"/>
                <a:sym typeface="Century Gothic"/>
              </a:rPr>
              <a:t>Rotation de l’avant bras juste avant la frappe</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b="0" i="0" u="none" strike="noStrike" cap="none" dirty="0">
                <a:solidFill>
                  <a:srgbClr val="3F3F3F"/>
                </a:solidFill>
                <a:latin typeface="Century Gothic"/>
                <a:ea typeface="Century Gothic"/>
                <a:cs typeface="Century Gothic"/>
                <a:sym typeface="Century Gothic"/>
              </a:rPr>
              <a:t>Passage du poids du corps de la jambe arrière vers la jambe avant</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b="0" i="0" u="none" strike="noStrike" cap="none" dirty="0">
                <a:solidFill>
                  <a:srgbClr val="3F3F3F"/>
                </a:solidFill>
                <a:latin typeface="Century Gothic"/>
                <a:ea typeface="Century Gothic"/>
                <a:cs typeface="Century Gothic"/>
                <a:sym typeface="Century Gothic"/>
              </a:rPr>
              <a:t>La jambe arrière passe devant pendant la frappe</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b="0" i="0" u="none" strike="noStrike" cap="none" dirty="0">
                <a:solidFill>
                  <a:srgbClr val="3F3F3F"/>
                </a:solidFill>
                <a:latin typeface="Century Gothic"/>
                <a:ea typeface="Century Gothic"/>
                <a:cs typeface="Century Gothic"/>
                <a:sym typeface="Century Gothic"/>
              </a:rPr>
              <a:t>Utiliser le ciseau</a:t>
            </a:r>
            <a:endParaRPr dirty="0"/>
          </a:p>
          <a:p>
            <a:pPr marL="431483" marR="0" lvl="0" indent="-342900" algn="l" rtl="0">
              <a:spcBef>
                <a:spcPts val="1000"/>
              </a:spcBef>
              <a:spcAft>
                <a:spcPts val="0"/>
              </a:spcAft>
              <a:buClr>
                <a:schemeClr val="accent1"/>
              </a:buClr>
              <a:buSzPct val="100000"/>
              <a:buFont typeface="Arial" panose="020B0604020202020204" pitchFamily="34" charset="0"/>
              <a:buChar char="•"/>
            </a:pPr>
            <a:endParaRPr sz="1800" b="0" i="0" u="none" strike="noStrike" cap="none" dirty="0">
              <a:solidFill>
                <a:srgbClr val="3F3F3F"/>
              </a:solidFill>
              <a:latin typeface="Century Gothic"/>
              <a:ea typeface="Century Gothic"/>
              <a:cs typeface="Century Gothic"/>
              <a:sym typeface="Century Gothic"/>
            </a:endParaRPr>
          </a:p>
        </p:txBody>
      </p:sp>
      <p:pic>
        <p:nvPicPr>
          <p:cNvPr id="449" name="Google Shape;449;p50"/>
          <p:cNvPicPr preferRelativeResize="0"/>
          <p:nvPr/>
        </p:nvPicPr>
        <p:blipFill rotWithShape="1">
          <a:blip r:embed="rId4">
            <a:alphaModFix/>
          </a:blip>
          <a:srcRect/>
          <a:stretch/>
        </p:blipFill>
        <p:spPr>
          <a:xfrm>
            <a:off x="9145310" y="280824"/>
            <a:ext cx="2586706" cy="2984660"/>
          </a:xfrm>
          <a:prstGeom prst="rect">
            <a:avLst/>
          </a:prstGeom>
          <a:noFill/>
          <a:ln>
            <a:noFill/>
          </a:ln>
        </p:spPr>
      </p:pic>
      <p:sp>
        <p:nvSpPr>
          <p:cNvPr id="450" name="Google Shape;450;p50"/>
          <p:cNvSpPr/>
          <p:nvPr/>
        </p:nvSpPr>
        <p:spPr>
          <a:xfrm>
            <a:off x="7095028" y="5951334"/>
            <a:ext cx="4023547"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fr-FR" sz="1800" b="0" i="0" u="sng" strike="noStrike" cap="none">
                <a:solidFill>
                  <a:schemeClr val="hlink"/>
                </a:solidFill>
                <a:latin typeface="Century Gothic"/>
                <a:ea typeface="Century Gothic"/>
                <a:cs typeface="Century Gothic"/>
                <a:sym typeface="Century Gothic"/>
                <a:hlinkClick r:id="rId5"/>
              </a:rPr>
              <a:t>Le saut ciseau : Comment?</a:t>
            </a:r>
            <a:endParaRPr sz="1800">
              <a:solidFill>
                <a:schemeClr val="dk1"/>
              </a:solidFill>
              <a:latin typeface="Century Gothic"/>
              <a:ea typeface="Century Gothic"/>
              <a:cs typeface="Century Gothic"/>
              <a:sym typeface="Century Gothic"/>
            </a:endParaRPr>
          </a:p>
        </p:txBody>
      </p:sp>
      <p:sp>
        <p:nvSpPr>
          <p:cNvPr id="451" name="Google Shape;451;p50"/>
          <p:cNvSpPr/>
          <p:nvPr/>
        </p:nvSpPr>
        <p:spPr>
          <a:xfrm>
            <a:off x="7095028" y="5488372"/>
            <a:ext cx="3113353"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fr-FR" sz="1800" u="sng">
                <a:solidFill>
                  <a:schemeClr val="hlink"/>
                </a:solidFill>
                <a:latin typeface="Century Gothic"/>
                <a:ea typeface="Century Gothic"/>
                <a:cs typeface="Century Gothic"/>
                <a:sym typeface="Century Gothic"/>
                <a:hlinkClick r:id="rId6"/>
              </a:rPr>
              <a:t>Le saut ciseau : pourquoi?</a:t>
            </a:r>
            <a:endParaRPr sz="1800">
              <a:solidFill>
                <a:schemeClr val="dk1"/>
              </a:solidFill>
              <a:latin typeface="Century Gothic"/>
              <a:ea typeface="Century Gothic"/>
              <a:cs typeface="Century Gothic"/>
              <a:sym typeface="Century Gothic"/>
            </a:endParaRPr>
          </a:p>
        </p:txBody>
      </p:sp>
      <p:sp>
        <p:nvSpPr>
          <p:cNvPr id="452" name="Google Shape;452;p50"/>
          <p:cNvSpPr txBox="1"/>
          <p:nvPr/>
        </p:nvSpPr>
        <p:spPr>
          <a:xfrm>
            <a:off x="7095028" y="6414295"/>
            <a:ext cx="3175869"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u="sng">
                <a:solidFill>
                  <a:schemeClr val="hlink"/>
                </a:solidFill>
                <a:latin typeface="Century Gothic"/>
                <a:ea typeface="Century Gothic"/>
                <a:cs typeface="Century Gothic"/>
                <a:sym typeface="Century Gothic"/>
                <a:hlinkClick r:id="rId7"/>
              </a:rPr>
              <a:t>Le dégagement en ciseau</a:t>
            </a:r>
            <a:endParaRPr sz="1800">
              <a:solidFill>
                <a:schemeClr val="dk1"/>
              </a:solidFill>
              <a:latin typeface="Century Gothic"/>
              <a:ea typeface="Century Gothic"/>
              <a:cs typeface="Century Gothic"/>
              <a:sym typeface="Century Gothic"/>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56"/>
        <p:cNvGrpSpPr/>
        <p:nvPr/>
      </p:nvGrpSpPr>
      <p:grpSpPr>
        <a:xfrm>
          <a:off x="0" y="0"/>
          <a:ext cx="0" cy="0"/>
          <a:chOff x="0" y="0"/>
          <a:chExt cx="0" cy="0"/>
        </a:xfrm>
      </p:grpSpPr>
      <p:sp>
        <p:nvSpPr>
          <p:cNvPr id="457" name="Google Shape;457;p51"/>
          <p:cNvSpPr txBox="1">
            <a:spLocks noGrp="1"/>
          </p:cNvSpPr>
          <p:nvPr>
            <p:ph type="title"/>
          </p:nvPr>
        </p:nvSpPr>
        <p:spPr>
          <a:xfrm>
            <a:off x="1473201" y="624110"/>
            <a:ext cx="10921999" cy="1280890"/>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262626"/>
              </a:buClr>
              <a:buSzPts val="3600"/>
              <a:buFont typeface="Century Gothic"/>
              <a:buNone/>
            </a:pPr>
            <a:r>
              <a:rPr lang="fr-FR"/>
              <a:t>Chercher la zone Longue- Match à Thème</a:t>
            </a:r>
            <a:endParaRPr/>
          </a:p>
        </p:txBody>
      </p:sp>
      <p:sp>
        <p:nvSpPr>
          <p:cNvPr id="458" name="Google Shape;458;p51"/>
          <p:cNvSpPr txBox="1">
            <a:spLocks noGrp="1"/>
          </p:cNvSpPr>
          <p:nvPr>
            <p:ph type="body" idx="1"/>
          </p:nvPr>
        </p:nvSpPr>
        <p:spPr>
          <a:xfrm>
            <a:off x="950466" y="1264555"/>
            <a:ext cx="10097544" cy="2035629"/>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SzPts val="1800"/>
              <a:buFont typeface="Arial" panose="020B0604020202020204" pitchFamily="34" charset="0"/>
              <a:buChar char="•"/>
            </a:pPr>
            <a:r>
              <a:rPr lang="fr-FR" dirty="0"/>
              <a:t>JEU COURT INTERDIT</a:t>
            </a:r>
            <a:endParaRPr dirty="0"/>
          </a:p>
          <a:p>
            <a:pPr marL="342900" lvl="0" indent="-342900" algn="l" rtl="0">
              <a:spcBef>
                <a:spcPts val="1000"/>
              </a:spcBef>
              <a:spcAft>
                <a:spcPts val="0"/>
              </a:spcAft>
              <a:buSzPts val="1800"/>
              <a:buFont typeface="Arial" panose="020B0604020202020204" pitchFamily="34" charset="0"/>
              <a:buChar char="•"/>
            </a:pPr>
            <a:r>
              <a:rPr lang="fr-FR" dirty="0"/>
              <a:t>Zone avant (variable didactique) est interdite</a:t>
            </a:r>
            <a:endParaRPr dirty="0"/>
          </a:p>
          <a:p>
            <a:pPr marL="342900" lvl="0" indent="-342900" algn="l" rtl="0">
              <a:spcBef>
                <a:spcPts val="1000"/>
              </a:spcBef>
              <a:spcAft>
                <a:spcPts val="0"/>
              </a:spcAft>
              <a:buSzPts val="1800"/>
              <a:buFont typeface="Arial" panose="020B0604020202020204" pitchFamily="34" charset="0"/>
              <a:buChar char="•"/>
            </a:pPr>
            <a:r>
              <a:rPr lang="fr-FR" dirty="0"/>
              <a:t>Trajectoires descendantes interdites</a:t>
            </a:r>
            <a:endParaRPr dirty="0"/>
          </a:p>
          <a:p>
            <a:pPr marL="342900" lvl="0" indent="-342900" algn="l" rtl="0">
              <a:spcBef>
                <a:spcPts val="1000"/>
              </a:spcBef>
              <a:spcAft>
                <a:spcPts val="0"/>
              </a:spcAft>
              <a:buSzPts val="1800"/>
              <a:buFont typeface="Arial" panose="020B0604020202020204" pitchFamily="34" charset="0"/>
              <a:buChar char="•"/>
            </a:pPr>
            <a:r>
              <a:rPr lang="fr-FR" dirty="0"/>
              <a:t>Evolutions :</a:t>
            </a:r>
            <a:endParaRPr dirty="0"/>
          </a:p>
          <a:p>
            <a:pPr marL="742950" lvl="1" indent="-285750" algn="l" rtl="0">
              <a:spcBef>
                <a:spcPts val="1000"/>
              </a:spcBef>
              <a:spcAft>
                <a:spcPts val="0"/>
              </a:spcAft>
              <a:buSzPts val="1600"/>
              <a:buFont typeface="Arial" panose="020B0604020202020204" pitchFamily="34" charset="0"/>
              <a:buChar char="•"/>
            </a:pPr>
            <a:r>
              <a:rPr lang="fr-FR" dirty="0"/>
              <a:t>1 ou 2 « jokers » : droit à la zone avant </a:t>
            </a:r>
            <a:r>
              <a:rPr lang="fr-FR" b="1" u="sng" dirty="0"/>
              <a:t>MAIS</a:t>
            </a:r>
            <a:r>
              <a:rPr lang="fr-FR" dirty="0"/>
              <a:t> le joueur doit gagner le point sur ce coup</a:t>
            </a:r>
            <a:endParaRPr dirty="0"/>
          </a:p>
        </p:txBody>
      </p:sp>
      <p:pic>
        <p:nvPicPr>
          <p:cNvPr id="459" name="Google Shape;459;p51"/>
          <p:cNvPicPr preferRelativeResize="0"/>
          <p:nvPr/>
        </p:nvPicPr>
        <p:blipFill rotWithShape="1">
          <a:blip r:embed="rId3">
            <a:alphaModFix/>
          </a:blip>
          <a:srcRect/>
          <a:stretch/>
        </p:blipFill>
        <p:spPr>
          <a:xfrm>
            <a:off x="10610373" y="1258207"/>
            <a:ext cx="1378857" cy="2688771"/>
          </a:xfrm>
          <a:prstGeom prst="rect">
            <a:avLst/>
          </a:prstGeom>
          <a:noFill/>
          <a:ln>
            <a:noFill/>
          </a:ln>
        </p:spPr>
      </p:pic>
      <p:sp>
        <p:nvSpPr>
          <p:cNvPr id="460" name="Google Shape;460;p51"/>
          <p:cNvSpPr txBox="1"/>
          <p:nvPr/>
        </p:nvSpPr>
        <p:spPr>
          <a:xfrm>
            <a:off x="849612" y="3316201"/>
            <a:ext cx="5537419" cy="2035629"/>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a:bodyPr>
          <a:lstStyle/>
          <a:p>
            <a:pPr marL="342900" marR="0" lvl="0" indent="-342900" algn="l" rtl="0">
              <a:spcBef>
                <a:spcPts val="0"/>
              </a:spcBef>
              <a:spcAft>
                <a:spcPts val="0"/>
              </a:spcAft>
              <a:buClr>
                <a:schemeClr val="accent1"/>
              </a:buClr>
              <a:buSzPts val="18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CE PRIORITAIRES</a:t>
            </a:r>
            <a:endParaRPr dirty="0"/>
          </a:p>
          <a:p>
            <a:pPr marL="342900" marR="0" lvl="0" indent="-342900" algn="l" rtl="0">
              <a:spcBef>
                <a:spcPts val="1000"/>
              </a:spcBef>
              <a:spcAft>
                <a:spcPts val="0"/>
              </a:spcAft>
              <a:buClr>
                <a:schemeClr val="accent1"/>
              </a:buClr>
              <a:buSzPts val="18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Se déplacer en pas chassés</a:t>
            </a:r>
            <a:endParaRPr dirty="0"/>
          </a:p>
          <a:p>
            <a:pPr marL="342900" marR="0" lvl="0" indent="-342900" algn="l" rtl="0">
              <a:spcBef>
                <a:spcPts val="1000"/>
              </a:spcBef>
              <a:spcAft>
                <a:spcPts val="0"/>
              </a:spcAft>
              <a:buClr>
                <a:schemeClr val="accent1"/>
              </a:buClr>
              <a:buSzPts val="18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Raquette armée / Bras viseur haut</a:t>
            </a:r>
            <a:endParaRPr dirty="0"/>
          </a:p>
          <a:p>
            <a:pPr marL="342900" marR="0" lvl="0" indent="-342900" algn="l" rtl="0">
              <a:spcBef>
                <a:spcPts val="1000"/>
              </a:spcBef>
              <a:spcAft>
                <a:spcPts val="0"/>
              </a:spcAft>
              <a:buClr>
                <a:schemeClr val="accent1"/>
              </a:buClr>
              <a:buSzPts val="18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Frapper le volant Haut et légèrement devant</a:t>
            </a:r>
            <a:endParaRPr dirty="0"/>
          </a:p>
          <a:p>
            <a:pPr marL="342900" marR="0" lvl="0" indent="-342900" algn="l" rtl="0">
              <a:spcBef>
                <a:spcPts val="1000"/>
              </a:spcBef>
              <a:spcAft>
                <a:spcPts val="0"/>
              </a:spcAft>
              <a:buClr>
                <a:schemeClr val="accent1"/>
              </a:buClr>
              <a:buSzPts val="18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Relâcher les doigts</a:t>
            </a:r>
            <a:endParaRPr dirty="0"/>
          </a:p>
          <a:p>
            <a:pPr marL="400050" marR="0" lvl="0" indent="-285750" algn="l" rtl="0">
              <a:spcBef>
                <a:spcPts val="1000"/>
              </a:spcBef>
              <a:spcAft>
                <a:spcPts val="0"/>
              </a:spcAft>
              <a:buClr>
                <a:schemeClr val="accent1"/>
              </a:buClr>
              <a:buSzPts val="1800"/>
              <a:buFont typeface="Arial" panose="020B0604020202020204" pitchFamily="34" charset="0"/>
              <a:buChar char="•"/>
            </a:pPr>
            <a:endParaRPr sz="1800" dirty="0">
              <a:solidFill>
                <a:srgbClr val="3F3F3F"/>
              </a:solidFill>
              <a:latin typeface="Century Gothic"/>
              <a:ea typeface="Century Gothic"/>
              <a:cs typeface="Century Gothic"/>
              <a:sym typeface="Century Gothic"/>
            </a:endParaRPr>
          </a:p>
        </p:txBody>
      </p:sp>
      <p:sp>
        <p:nvSpPr>
          <p:cNvPr id="461" name="Google Shape;461;p51"/>
          <p:cNvSpPr txBox="1"/>
          <p:nvPr/>
        </p:nvSpPr>
        <p:spPr>
          <a:xfrm>
            <a:off x="6749469" y="3316200"/>
            <a:ext cx="5040979" cy="2035629"/>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fontScale="85000" lnSpcReduction="20000"/>
          </a:bodyPr>
          <a:lstStyle/>
          <a:p>
            <a:pPr marL="342900" marR="0" lvl="0" indent="-342900" algn="l" rtl="0">
              <a:spcBef>
                <a:spcPts val="0"/>
              </a:spcBef>
              <a:spcAft>
                <a:spcPts val="0"/>
              </a:spcAft>
              <a:buClr>
                <a:schemeClr val="accent1"/>
              </a:buClr>
              <a:buSzPct val="1000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CE POUR ALLER PLUS LOIN</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Projeter le coude avant la main</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Rotation de l’avant bras juste avant la frappe</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Passage du poids du corps de la jambe arrière vers la jambe avant</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La jambe arrière passe devant pendant la frappe</a:t>
            </a:r>
            <a:endParaRPr dirty="0"/>
          </a:p>
          <a:p>
            <a:pPr marL="382905" marR="0" lvl="0" indent="-285750" algn="l" rtl="0">
              <a:spcBef>
                <a:spcPts val="1000"/>
              </a:spcBef>
              <a:spcAft>
                <a:spcPts val="0"/>
              </a:spcAft>
              <a:buClr>
                <a:schemeClr val="accent1"/>
              </a:buClr>
              <a:buSzPct val="100000"/>
              <a:buFont typeface="Arial" panose="020B0604020202020204" pitchFamily="34" charset="0"/>
              <a:buChar char="•"/>
            </a:pPr>
            <a:endParaRPr sz="1800" dirty="0">
              <a:solidFill>
                <a:srgbClr val="3F3F3F"/>
              </a:solidFill>
              <a:latin typeface="Century Gothic"/>
              <a:ea typeface="Century Gothic"/>
              <a:cs typeface="Century Gothic"/>
              <a:sym typeface="Century Gothic"/>
            </a:endParaRPr>
          </a:p>
        </p:txBody>
      </p:sp>
      <p:sp>
        <p:nvSpPr>
          <p:cNvPr id="462" name="Google Shape;462;p51"/>
          <p:cNvSpPr txBox="1"/>
          <p:nvPr/>
        </p:nvSpPr>
        <p:spPr>
          <a:xfrm>
            <a:off x="3608123" y="5446800"/>
            <a:ext cx="5557815" cy="1411200"/>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fontScale="92500" lnSpcReduction="10000"/>
          </a:bodyPr>
          <a:lstStyle/>
          <a:p>
            <a:pPr marL="342900" marR="0" lvl="0" indent="-342900" algn="l" rtl="0">
              <a:spcBef>
                <a:spcPts val="0"/>
              </a:spcBef>
              <a:spcAft>
                <a:spcPts val="0"/>
              </a:spcAft>
              <a:buClr>
                <a:schemeClr val="accent1"/>
              </a:buClr>
              <a:buSzPct val="1000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CRITERES DE REUSSITE</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Gagner le match</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Atteindre la zone longue</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Le volant passe 3-4m au dessus du filet</a:t>
            </a:r>
            <a:endParaRPr dirty="0"/>
          </a:p>
          <a:p>
            <a:pPr marL="391478" marR="0" lvl="0" indent="-285750" algn="l" rtl="0">
              <a:spcBef>
                <a:spcPts val="1000"/>
              </a:spcBef>
              <a:spcAft>
                <a:spcPts val="0"/>
              </a:spcAft>
              <a:buClr>
                <a:schemeClr val="accent1"/>
              </a:buClr>
              <a:buSzPct val="100000"/>
              <a:buFont typeface="Arial" panose="020B0604020202020204" pitchFamily="34" charset="0"/>
              <a:buChar char="•"/>
            </a:pPr>
            <a:endParaRPr sz="1800" dirty="0">
              <a:solidFill>
                <a:srgbClr val="3F3F3F"/>
              </a:solidFill>
              <a:latin typeface="Century Gothic"/>
              <a:ea typeface="Century Gothic"/>
              <a:cs typeface="Century Gothic"/>
              <a:sym typeface="Century Gothic"/>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7" name="Google Shape;467;p52"/>
          <p:cNvSpPr txBox="1">
            <a:spLocks noGrp="1"/>
          </p:cNvSpPr>
          <p:nvPr>
            <p:ph type="title"/>
          </p:nvPr>
        </p:nvSpPr>
        <p:spPr>
          <a:xfrm>
            <a:off x="1473201" y="624110"/>
            <a:ext cx="10921999" cy="1280890"/>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262626"/>
              </a:buClr>
              <a:buSzPts val="3600"/>
              <a:buFont typeface="Century Gothic"/>
              <a:buNone/>
            </a:pPr>
            <a:r>
              <a:rPr lang="fr-FR"/>
              <a:t>Chercher la zone Longue- PARTENAIRES</a:t>
            </a:r>
            <a:br>
              <a:rPr lang="fr-FR"/>
            </a:br>
            <a:r>
              <a:rPr lang="fr-FR"/>
              <a:t>NIVEAU 1</a:t>
            </a:r>
            <a:endParaRPr/>
          </a:p>
        </p:txBody>
      </p:sp>
      <p:pic>
        <p:nvPicPr>
          <p:cNvPr id="468" name="Google Shape;468;p52"/>
          <p:cNvPicPr preferRelativeResize="0"/>
          <p:nvPr/>
        </p:nvPicPr>
        <p:blipFill rotWithShape="1">
          <a:blip r:embed="rId3">
            <a:alphaModFix/>
          </a:blip>
          <a:srcRect/>
          <a:stretch/>
        </p:blipFill>
        <p:spPr>
          <a:xfrm>
            <a:off x="10610373" y="1258207"/>
            <a:ext cx="1378857" cy="2688771"/>
          </a:xfrm>
          <a:prstGeom prst="rect">
            <a:avLst/>
          </a:prstGeom>
          <a:noFill/>
          <a:ln>
            <a:noFill/>
          </a:ln>
        </p:spPr>
      </p:pic>
      <p:pic>
        <p:nvPicPr>
          <p:cNvPr id="469" name="Google Shape;469;p52"/>
          <p:cNvPicPr preferRelativeResize="0"/>
          <p:nvPr/>
        </p:nvPicPr>
        <p:blipFill rotWithShape="1">
          <a:blip r:embed="rId4">
            <a:alphaModFix/>
          </a:blip>
          <a:srcRect/>
          <a:stretch/>
        </p:blipFill>
        <p:spPr>
          <a:xfrm>
            <a:off x="185531" y="2040835"/>
            <a:ext cx="7300320" cy="4175020"/>
          </a:xfrm>
          <a:prstGeom prst="rect">
            <a:avLst/>
          </a:prstGeom>
          <a:noFill/>
          <a:ln>
            <a:noFill/>
          </a:ln>
        </p:spPr>
      </p:pic>
      <p:sp>
        <p:nvSpPr>
          <p:cNvPr id="470" name="Google Shape;470;p52"/>
          <p:cNvSpPr/>
          <p:nvPr/>
        </p:nvSpPr>
        <p:spPr>
          <a:xfrm>
            <a:off x="2915479" y="2602592"/>
            <a:ext cx="821634" cy="3095843"/>
          </a:xfrm>
          <a:prstGeom prst="rect">
            <a:avLst/>
          </a:prstGeom>
          <a:noFill/>
          <a:ln w="57150" cap="flat" cmpd="sng">
            <a:solidFill>
              <a:srgbClr val="00B05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471" name="Google Shape;471;p52"/>
          <p:cNvSpPr/>
          <p:nvPr/>
        </p:nvSpPr>
        <p:spPr>
          <a:xfrm>
            <a:off x="1895061" y="2580423"/>
            <a:ext cx="927652" cy="3095843"/>
          </a:xfrm>
          <a:prstGeom prst="rect">
            <a:avLst/>
          </a:prstGeom>
          <a:noFill/>
          <a:ln w="57150" cap="flat" cmpd="sng">
            <a:solidFill>
              <a:srgbClr val="FFFF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472" name="Google Shape;472;p52"/>
          <p:cNvSpPr/>
          <p:nvPr/>
        </p:nvSpPr>
        <p:spPr>
          <a:xfrm>
            <a:off x="781877" y="2580422"/>
            <a:ext cx="1020418" cy="3095843"/>
          </a:xfrm>
          <a:prstGeom prst="rect">
            <a:avLst/>
          </a:prstGeom>
          <a:noFill/>
          <a:ln w="5715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473" name="Google Shape;473;p52"/>
          <p:cNvSpPr/>
          <p:nvPr/>
        </p:nvSpPr>
        <p:spPr>
          <a:xfrm>
            <a:off x="4577812" y="2410435"/>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474" name="Google Shape;474;p52"/>
          <p:cNvSpPr/>
          <p:nvPr/>
        </p:nvSpPr>
        <p:spPr>
          <a:xfrm>
            <a:off x="5790915" y="5285326"/>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475" name="Google Shape;475;p52"/>
          <p:cNvSpPr/>
          <p:nvPr/>
        </p:nvSpPr>
        <p:spPr>
          <a:xfrm>
            <a:off x="5785851" y="2410435"/>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476" name="Google Shape;476;p52"/>
          <p:cNvSpPr/>
          <p:nvPr/>
        </p:nvSpPr>
        <p:spPr>
          <a:xfrm>
            <a:off x="4568511" y="5285325"/>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cxnSp>
        <p:nvCxnSpPr>
          <p:cNvPr id="477" name="Google Shape;477;p52"/>
          <p:cNvCxnSpPr/>
          <p:nvPr/>
        </p:nvCxnSpPr>
        <p:spPr>
          <a:xfrm>
            <a:off x="4697081" y="2274600"/>
            <a:ext cx="0" cy="3794896"/>
          </a:xfrm>
          <a:prstGeom prst="straightConnector1">
            <a:avLst/>
          </a:prstGeom>
          <a:noFill/>
          <a:ln w="38100" cap="flat" cmpd="sng">
            <a:solidFill>
              <a:srgbClr val="9D2D0F"/>
            </a:solidFill>
            <a:prstDash val="dash"/>
            <a:round/>
            <a:headEnd type="none" w="sm" len="sm"/>
            <a:tailEnd type="none" w="sm" len="sm"/>
          </a:ln>
        </p:spPr>
      </p:cxnSp>
      <p:cxnSp>
        <p:nvCxnSpPr>
          <p:cNvPr id="478" name="Google Shape;478;p52"/>
          <p:cNvCxnSpPr/>
          <p:nvPr/>
        </p:nvCxnSpPr>
        <p:spPr>
          <a:xfrm>
            <a:off x="5905120" y="2274600"/>
            <a:ext cx="0" cy="3794896"/>
          </a:xfrm>
          <a:prstGeom prst="straightConnector1">
            <a:avLst/>
          </a:prstGeom>
          <a:noFill/>
          <a:ln w="38100" cap="flat" cmpd="sng">
            <a:solidFill>
              <a:srgbClr val="9D2D0F"/>
            </a:solidFill>
            <a:prstDash val="dash"/>
            <a:round/>
            <a:headEnd type="none" w="sm" len="sm"/>
            <a:tailEnd type="none" w="sm" len="sm"/>
          </a:ln>
        </p:spPr>
      </p:cxnSp>
      <p:sp>
        <p:nvSpPr>
          <p:cNvPr id="479" name="Google Shape;479;p52"/>
          <p:cNvSpPr txBox="1"/>
          <p:nvPr/>
        </p:nvSpPr>
        <p:spPr>
          <a:xfrm>
            <a:off x="4002157" y="3022635"/>
            <a:ext cx="566354" cy="369332"/>
          </a:xfrm>
          <a:prstGeom prst="rect">
            <a:avLst/>
          </a:prstGeom>
          <a:solidFill>
            <a:srgbClr val="00B05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1pt</a:t>
            </a:r>
            <a:endParaRPr/>
          </a:p>
        </p:txBody>
      </p:sp>
      <p:sp>
        <p:nvSpPr>
          <p:cNvPr id="480" name="Google Shape;480;p52"/>
          <p:cNvSpPr txBox="1"/>
          <p:nvPr/>
        </p:nvSpPr>
        <p:spPr>
          <a:xfrm>
            <a:off x="6183883" y="3022635"/>
            <a:ext cx="929275" cy="369332"/>
          </a:xfrm>
          <a:prstGeom prst="rect">
            <a:avLst/>
          </a:prstGeom>
          <a:solidFill>
            <a:srgbClr val="00B05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100pts</a:t>
            </a:r>
            <a:endParaRPr/>
          </a:p>
        </p:txBody>
      </p:sp>
      <p:sp>
        <p:nvSpPr>
          <p:cNvPr id="481" name="Google Shape;481;p52"/>
          <p:cNvSpPr txBox="1"/>
          <p:nvPr/>
        </p:nvSpPr>
        <p:spPr>
          <a:xfrm>
            <a:off x="5032975" y="3022635"/>
            <a:ext cx="786006" cy="369332"/>
          </a:xfrm>
          <a:prstGeom prst="rect">
            <a:avLst/>
          </a:prstGeom>
          <a:solidFill>
            <a:srgbClr val="00B05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10pts</a:t>
            </a:r>
            <a:endParaRPr/>
          </a:p>
        </p:txBody>
      </p:sp>
      <p:sp>
        <p:nvSpPr>
          <p:cNvPr id="482" name="Google Shape;482;p52"/>
          <p:cNvSpPr txBox="1"/>
          <p:nvPr/>
        </p:nvSpPr>
        <p:spPr>
          <a:xfrm>
            <a:off x="3829878" y="4004435"/>
            <a:ext cx="772401" cy="369332"/>
          </a:xfrm>
          <a:prstGeom prst="rect">
            <a:avLst/>
          </a:prstGeom>
          <a:solidFill>
            <a:srgbClr val="FFFF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10pts</a:t>
            </a:r>
            <a:endParaRPr/>
          </a:p>
        </p:txBody>
      </p:sp>
      <p:sp>
        <p:nvSpPr>
          <p:cNvPr id="483" name="Google Shape;483;p52"/>
          <p:cNvSpPr txBox="1"/>
          <p:nvPr/>
        </p:nvSpPr>
        <p:spPr>
          <a:xfrm>
            <a:off x="6011605" y="4004435"/>
            <a:ext cx="1015414" cy="369332"/>
          </a:xfrm>
          <a:prstGeom prst="rect">
            <a:avLst/>
          </a:prstGeom>
          <a:solidFill>
            <a:srgbClr val="FFFF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1000pts</a:t>
            </a:r>
            <a:endParaRPr/>
          </a:p>
        </p:txBody>
      </p:sp>
      <p:sp>
        <p:nvSpPr>
          <p:cNvPr id="484" name="Google Shape;484;p52"/>
          <p:cNvSpPr txBox="1"/>
          <p:nvPr/>
        </p:nvSpPr>
        <p:spPr>
          <a:xfrm>
            <a:off x="4860697" y="4004435"/>
            <a:ext cx="958284" cy="369332"/>
          </a:xfrm>
          <a:prstGeom prst="rect">
            <a:avLst/>
          </a:prstGeom>
          <a:solidFill>
            <a:srgbClr val="FFFF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100pts</a:t>
            </a:r>
            <a:endParaRPr/>
          </a:p>
        </p:txBody>
      </p:sp>
      <p:sp>
        <p:nvSpPr>
          <p:cNvPr id="485" name="Google Shape;485;p52"/>
          <p:cNvSpPr txBox="1"/>
          <p:nvPr/>
        </p:nvSpPr>
        <p:spPr>
          <a:xfrm>
            <a:off x="3916017" y="4848076"/>
            <a:ext cx="571987" cy="369332"/>
          </a:xfrm>
          <a:prstGeom prst="rect">
            <a:avLst/>
          </a:prstGeom>
          <a:solidFill>
            <a:srgbClr val="FF00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100</a:t>
            </a:r>
            <a:endParaRPr/>
          </a:p>
        </p:txBody>
      </p:sp>
      <p:sp>
        <p:nvSpPr>
          <p:cNvPr id="486" name="Google Shape;486;p52"/>
          <p:cNvSpPr txBox="1"/>
          <p:nvPr/>
        </p:nvSpPr>
        <p:spPr>
          <a:xfrm>
            <a:off x="6097744" y="4848076"/>
            <a:ext cx="929275" cy="369332"/>
          </a:xfrm>
          <a:prstGeom prst="rect">
            <a:avLst/>
          </a:prstGeom>
          <a:solidFill>
            <a:srgbClr val="FF00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10000</a:t>
            </a:r>
            <a:endParaRPr/>
          </a:p>
        </p:txBody>
      </p:sp>
      <p:sp>
        <p:nvSpPr>
          <p:cNvPr id="487" name="Google Shape;487;p52"/>
          <p:cNvSpPr txBox="1"/>
          <p:nvPr/>
        </p:nvSpPr>
        <p:spPr>
          <a:xfrm>
            <a:off x="4946836" y="4848076"/>
            <a:ext cx="786006" cy="369332"/>
          </a:xfrm>
          <a:prstGeom prst="rect">
            <a:avLst/>
          </a:prstGeom>
          <a:solidFill>
            <a:srgbClr val="FF00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1000</a:t>
            </a:r>
            <a:endParaRPr/>
          </a:p>
        </p:txBody>
      </p:sp>
      <p:sp>
        <p:nvSpPr>
          <p:cNvPr id="488" name="Google Shape;488;p52"/>
          <p:cNvSpPr txBox="1"/>
          <p:nvPr/>
        </p:nvSpPr>
        <p:spPr>
          <a:xfrm>
            <a:off x="4569734" y="3580464"/>
            <a:ext cx="394903" cy="369332"/>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L</a:t>
            </a:r>
            <a:endParaRPr/>
          </a:p>
        </p:txBody>
      </p:sp>
      <p:sp>
        <p:nvSpPr>
          <p:cNvPr id="489" name="Google Shape;489;p52"/>
          <p:cNvSpPr txBox="1"/>
          <p:nvPr/>
        </p:nvSpPr>
        <p:spPr>
          <a:xfrm>
            <a:off x="3163729" y="3635103"/>
            <a:ext cx="398594" cy="369332"/>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J</a:t>
            </a:r>
            <a:endParaRPr/>
          </a:p>
        </p:txBody>
      </p:sp>
      <p:sp>
        <p:nvSpPr>
          <p:cNvPr id="490" name="Google Shape;490;p52"/>
          <p:cNvSpPr txBox="1">
            <a:spLocks noGrp="1"/>
          </p:cNvSpPr>
          <p:nvPr>
            <p:ph type="body" idx="1"/>
          </p:nvPr>
        </p:nvSpPr>
        <p:spPr>
          <a:xfrm>
            <a:off x="7133503" y="3627478"/>
            <a:ext cx="4863898" cy="2724212"/>
          </a:xfrm>
          <a:prstGeom prst="rect">
            <a:avLst/>
          </a:prstGeom>
          <a:noFill/>
          <a:ln>
            <a:noFill/>
          </a:ln>
        </p:spPr>
        <p:txBody>
          <a:bodyPr spcFirstLastPara="1" wrap="square" lIns="91425" tIns="45700" rIns="91425" bIns="45700" anchor="t" anchorCtr="0">
            <a:normAutofit fontScale="85000" lnSpcReduction="20000"/>
          </a:bodyPr>
          <a:lstStyle/>
          <a:p>
            <a:pPr marL="342900" lvl="0" indent="-342900" algn="l" rtl="0">
              <a:spcBef>
                <a:spcPts val="0"/>
              </a:spcBef>
              <a:spcAft>
                <a:spcPts val="0"/>
              </a:spcAft>
              <a:buSzPct val="100000"/>
              <a:buFont typeface="Arial" panose="020B0604020202020204" pitchFamily="34" charset="0"/>
              <a:buChar char="•"/>
            </a:pPr>
            <a:r>
              <a:rPr lang="fr-FR" dirty="0"/>
              <a:t>J commence zone verte en position de frappe</a:t>
            </a:r>
            <a:endParaRPr dirty="0"/>
          </a:p>
          <a:p>
            <a:pPr marL="342900" lvl="0" indent="-342900" algn="l" rtl="0">
              <a:spcBef>
                <a:spcPts val="1000"/>
              </a:spcBef>
              <a:spcAft>
                <a:spcPts val="0"/>
              </a:spcAft>
              <a:buSzPct val="100000"/>
              <a:buFont typeface="Arial" panose="020B0604020202020204" pitchFamily="34" charset="0"/>
              <a:buChar char="•"/>
            </a:pPr>
            <a:r>
              <a:rPr lang="fr-FR" dirty="0"/>
              <a:t>Lanceur sert sur lui (peu/pas de déplacements) et se met bras tendu + raquette</a:t>
            </a:r>
            <a:endParaRPr dirty="0"/>
          </a:p>
          <a:p>
            <a:pPr marL="342900" lvl="0" indent="-342900" algn="l" rtl="0">
              <a:spcBef>
                <a:spcPts val="1000"/>
              </a:spcBef>
              <a:spcAft>
                <a:spcPts val="0"/>
              </a:spcAft>
              <a:buSzPct val="100000"/>
              <a:buFont typeface="Arial" panose="020B0604020202020204" pitchFamily="34" charset="0"/>
              <a:buChar char="•"/>
            </a:pPr>
            <a:r>
              <a:rPr lang="fr-FR" dirty="0"/>
              <a:t>J cherche à envoyer le volant le plus loin possible au dessus de la raquette du lanceur (sauf zone devant le L)</a:t>
            </a:r>
            <a:endParaRPr dirty="0"/>
          </a:p>
          <a:p>
            <a:pPr marL="342900" lvl="0" indent="-342900" algn="l" rtl="0">
              <a:spcBef>
                <a:spcPts val="1000"/>
              </a:spcBef>
              <a:spcAft>
                <a:spcPts val="0"/>
              </a:spcAft>
              <a:buSzPct val="100000"/>
              <a:buFont typeface="Arial" panose="020B0604020202020204" pitchFamily="34" charset="0"/>
              <a:buChar char="•"/>
            </a:pPr>
            <a:r>
              <a:rPr lang="fr-FR" dirty="0"/>
              <a:t>5 essais et on tourne</a:t>
            </a:r>
            <a:endParaRPr dirty="0"/>
          </a:p>
          <a:p>
            <a:pPr marL="342900" lvl="0" indent="-342900" algn="l" rtl="0">
              <a:spcBef>
                <a:spcPts val="1000"/>
              </a:spcBef>
              <a:spcAft>
                <a:spcPts val="0"/>
              </a:spcAft>
              <a:buSzPct val="100000"/>
              <a:buFont typeface="Arial" panose="020B0604020202020204" pitchFamily="34" charset="0"/>
              <a:buChar char="•"/>
            </a:pPr>
            <a:r>
              <a:rPr lang="fr-FR" dirty="0"/>
              <a:t>Idem zone jaune puis zone rouge</a:t>
            </a:r>
            <a:endParaRPr dirty="0"/>
          </a:p>
          <a:p>
            <a:pPr marL="342900" lvl="0" indent="-342900" algn="l" rtl="0">
              <a:spcBef>
                <a:spcPts val="1000"/>
              </a:spcBef>
              <a:spcAft>
                <a:spcPts val="0"/>
              </a:spcAft>
              <a:buSzPct val="100000"/>
              <a:buFont typeface="Arial" panose="020B0604020202020204" pitchFamily="34" charset="0"/>
              <a:buChar char="•"/>
            </a:pPr>
            <a:r>
              <a:rPr lang="fr-FR" dirty="0"/>
              <a:t>Les zones atteintes ont des valeurs différentes</a:t>
            </a:r>
            <a:endParaRPr dirty="0"/>
          </a:p>
        </p:txBody>
      </p:sp>
      <p:sp>
        <p:nvSpPr>
          <p:cNvPr id="491" name="Google Shape;491;p52"/>
          <p:cNvSpPr txBox="1"/>
          <p:nvPr/>
        </p:nvSpPr>
        <p:spPr>
          <a:xfrm>
            <a:off x="2266122" y="5778551"/>
            <a:ext cx="4847036" cy="1047448"/>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fontScale="77500" lnSpcReduction="20000"/>
          </a:bodyPr>
          <a:lstStyle/>
          <a:p>
            <a:pPr marL="342900" marR="0" lvl="0" indent="-342900" algn="l" rtl="0">
              <a:spcBef>
                <a:spcPts val="0"/>
              </a:spcBef>
              <a:spcAft>
                <a:spcPts val="0"/>
              </a:spcAft>
              <a:buClr>
                <a:schemeClr val="accent1"/>
              </a:buClr>
              <a:buSzPct val="1000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CRITERES DE REUSSITE</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Marquer le plus de point possible (max = 55500)</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Je réussis si j’atteins 4200</a:t>
            </a:r>
            <a:endParaRPr dirty="0"/>
          </a:p>
          <a:p>
            <a:pPr marL="374333" marR="0" lvl="0" indent="-285750" algn="l" rtl="0">
              <a:spcBef>
                <a:spcPts val="1000"/>
              </a:spcBef>
              <a:spcAft>
                <a:spcPts val="0"/>
              </a:spcAft>
              <a:buClr>
                <a:schemeClr val="accent1"/>
              </a:buClr>
              <a:buSzPct val="100000"/>
              <a:buFont typeface="Arial" panose="020B0604020202020204" pitchFamily="34" charset="0"/>
              <a:buChar char="•"/>
            </a:pPr>
            <a:endParaRPr sz="1800" dirty="0">
              <a:solidFill>
                <a:srgbClr val="3F3F3F"/>
              </a:solidFill>
              <a:latin typeface="Century Gothic"/>
              <a:ea typeface="Century Gothic"/>
              <a:cs typeface="Century Gothic"/>
              <a:sym typeface="Century Gothic"/>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95"/>
        <p:cNvGrpSpPr/>
        <p:nvPr/>
      </p:nvGrpSpPr>
      <p:grpSpPr>
        <a:xfrm>
          <a:off x="0" y="0"/>
          <a:ext cx="0" cy="0"/>
          <a:chOff x="0" y="0"/>
          <a:chExt cx="0" cy="0"/>
        </a:xfrm>
      </p:grpSpPr>
      <p:sp>
        <p:nvSpPr>
          <p:cNvPr id="496" name="Google Shape;496;p53"/>
          <p:cNvSpPr txBox="1">
            <a:spLocks noGrp="1"/>
          </p:cNvSpPr>
          <p:nvPr>
            <p:ph type="title"/>
          </p:nvPr>
        </p:nvSpPr>
        <p:spPr>
          <a:xfrm>
            <a:off x="1473201" y="624110"/>
            <a:ext cx="10921999" cy="1280890"/>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262626"/>
              </a:buClr>
              <a:buSzPts val="3600"/>
              <a:buFont typeface="Century Gothic"/>
              <a:buNone/>
            </a:pPr>
            <a:r>
              <a:rPr lang="fr-FR"/>
              <a:t>Chercher la zone Longue- PARTENAIRES</a:t>
            </a:r>
            <a:br>
              <a:rPr lang="fr-FR"/>
            </a:br>
            <a:r>
              <a:rPr lang="fr-FR"/>
              <a:t>NIVEAU 2 – Vers le Ciseau</a:t>
            </a:r>
            <a:endParaRPr/>
          </a:p>
        </p:txBody>
      </p:sp>
      <p:pic>
        <p:nvPicPr>
          <p:cNvPr id="497" name="Google Shape;497;p53"/>
          <p:cNvPicPr preferRelativeResize="0"/>
          <p:nvPr/>
        </p:nvPicPr>
        <p:blipFill rotWithShape="1">
          <a:blip r:embed="rId3">
            <a:alphaModFix/>
          </a:blip>
          <a:srcRect/>
          <a:stretch/>
        </p:blipFill>
        <p:spPr>
          <a:xfrm>
            <a:off x="185531" y="2040835"/>
            <a:ext cx="7300320" cy="4175020"/>
          </a:xfrm>
          <a:prstGeom prst="rect">
            <a:avLst/>
          </a:prstGeom>
          <a:noFill/>
          <a:ln>
            <a:noFill/>
          </a:ln>
        </p:spPr>
      </p:pic>
      <p:sp>
        <p:nvSpPr>
          <p:cNvPr id="498" name="Google Shape;498;p53"/>
          <p:cNvSpPr/>
          <p:nvPr/>
        </p:nvSpPr>
        <p:spPr>
          <a:xfrm>
            <a:off x="2915479" y="2602592"/>
            <a:ext cx="821634" cy="3095843"/>
          </a:xfrm>
          <a:prstGeom prst="rect">
            <a:avLst/>
          </a:prstGeom>
          <a:noFill/>
          <a:ln w="57150" cap="flat" cmpd="sng">
            <a:solidFill>
              <a:srgbClr val="00B05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499" name="Google Shape;499;p53"/>
          <p:cNvSpPr/>
          <p:nvPr/>
        </p:nvSpPr>
        <p:spPr>
          <a:xfrm>
            <a:off x="1895061" y="2580423"/>
            <a:ext cx="927652" cy="3095843"/>
          </a:xfrm>
          <a:prstGeom prst="rect">
            <a:avLst/>
          </a:prstGeom>
          <a:noFill/>
          <a:ln w="57150" cap="flat" cmpd="sng">
            <a:solidFill>
              <a:srgbClr val="FFFF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500" name="Google Shape;500;p53"/>
          <p:cNvSpPr/>
          <p:nvPr/>
        </p:nvSpPr>
        <p:spPr>
          <a:xfrm>
            <a:off x="781877" y="2580422"/>
            <a:ext cx="1020418" cy="3095843"/>
          </a:xfrm>
          <a:prstGeom prst="rect">
            <a:avLst/>
          </a:prstGeom>
          <a:noFill/>
          <a:ln w="5715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501" name="Google Shape;501;p53"/>
          <p:cNvSpPr/>
          <p:nvPr/>
        </p:nvSpPr>
        <p:spPr>
          <a:xfrm>
            <a:off x="4577812" y="2410435"/>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502" name="Google Shape;502;p53"/>
          <p:cNvSpPr/>
          <p:nvPr/>
        </p:nvSpPr>
        <p:spPr>
          <a:xfrm>
            <a:off x="5790915" y="5285326"/>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503" name="Google Shape;503;p53"/>
          <p:cNvSpPr/>
          <p:nvPr/>
        </p:nvSpPr>
        <p:spPr>
          <a:xfrm>
            <a:off x="5785851" y="2410435"/>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504" name="Google Shape;504;p53"/>
          <p:cNvSpPr/>
          <p:nvPr/>
        </p:nvSpPr>
        <p:spPr>
          <a:xfrm>
            <a:off x="4568511" y="5285325"/>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cxnSp>
        <p:nvCxnSpPr>
          <p:cNvPr id="505" name="Google Shape;505;p53"/>
          <p:cNvCxnSpPr/>
          <p:nvPr/>
        </p:nvCxnSpPr>
        <p:spPr>
          <a:xfrm>
            <a:off x="4697081" y="2274600"/>
            <a:ext cx="0" cy="3794896"/>
          </a:xfrm>
          <a:prstGeom prst="straightConnector1">
            <a:avLst/>
          </a:prstGeom>
          <a:noFill/>
          <a:ln w="38100" cap="flat" cmpd="sng">
            <a:solidFill>
              <a:srgbClr val="9D2D0F"/>
            </a:solidFill>
            <a:prstDash val="dash"/>
            <a:round/>
            <a:headEnd type="none" w="sm" len="sm"/>
            <a:tailEnd type="none" w="sm" len="sm"/>
          </a:ln>
        </p:spPr>
      </p:cxnSp>
      <p:cxnSp>
        <p:nvCxnSpPr>
          <p:cNvPr id="506" name="Google Shape;506;p53"/>
          <p:cNvCxnSpPr/>
          <p:nvPr/>
        </p:nvCxnSpPr>
        <p:spPr>
          <a:xfrm>
            <a:off x="5905120" y="2274600"/>
            <a:ext cx="0" cy="3794896"/>
          </a:xfrm>
          <a:prstGeom prst="straightConnector1">
            <a:avLst/>
          </a:prstGeom>
          <a:noFill/>
          <a:ln w="38100" cap="flat" cmpd="sng">
            <a:solidFill>
              <a:srgbClr val="9D2D0F"/>
            </a:solidFill>
            <a:prstDash val="dash"/>
            <a:round/>
            <a:headEnd type="none" w="sm" len="sm"/>
            <a:tailEnd type="none" w="sm" len="sm"/>
          </a:ln>
        </p:spPr>
      </p:cxnSp>
      <p:sp>
        <p:nvSpPr>
          <p:cNvPr id="507" name="Google Shape;507;p53"/>
          <p:cNvSpPr txBox="1"/>
          <p:nvPr/>
        </p:nvSpPr>
        <p:spPr>
          <a:xfrm>
            <a:off x="3829878" y="4004435"/>
            <a:ext cx="772401" cy="369332"/>
          </a:xfrm>
          <a:prstGeom prst="rect">
            <a:avLst/>
          </a:prstGeom>
          <a:solidFill>
            <a:srgbClr val="FFFF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10pts</a:t>
            </a:r>
            <a:endParaRPr/>
          </a:p>
        </p:txBody>
      </p:sp>
      <p:sp>
        <p:nvSpPr>
          <p:cNvPr id="508" name="Google Shape;508;p53"/>
          <p:cNvSpPr txBox="1"/>
          <p:nvPr/>
        </p:nvSpPr>
        <p:spPr>
          <a:xfrm>
            <a:off x="6011605" y="4004435"/>
            <a:ext cx="1015414" cy="369332"/>
          </a:xfrm>
          <a:prstGeom prst="rect">
            <a:avLst/>
          </a:prstGeom>
          <a:solidFill>
            <a:srgbClr val="FFFF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1000pts</a:t>
            </a:r>
            <a:endParaRPr/>
          </a:p>
        </p:txBody>
      </p:sp>
      <p:sp>
        <p:nvSpPr>
          <p:cNvPr id="509" name="Google Shape;509;p53"/>
          <p:cNvSpPr txBox="1"/>
          <p:nvPr/>
        </p:nvSpPr>
        <p:spPr>
          <a:xfrm>
            <a:off x="4860697" y="4004435"/>
            <a:ext cx="958284" cy="369332"/>
          </a:xfrm>
          <a:prstGeom prst="rect">
            <a:avLst/>
          </a:prstGeom>
          <a:solidFill>
            <a:srgbClr val="FFFF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100pts</a:t>
            </a:r>
            <a:endParaRPr/>
          </a:p>
        </p:txBody>
      </p:sp>
      <p:sp>
        <p:nvSpPr>
          <p:cNvPr id="510" name="Google Shape;510;p53"/>
          <p:cNvSpPr txBox="1"/>
          <p:nvPr/>
        </p:nvSpPr>
        <p:spPr>
          <a:xfrm>
            <a:off x="3916017" y="4848076"/>
            <a:ext cx="571987" cy="369332"/>
          </a:xfrm>
          <a:prstGeom prst="rect">
            <a:avLst/>
          </a:prstGeom>
          <a:solidFill>
            <a:srgbClr val="FF00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100</a:t>
            </a:r>
            <a:endParaRPr/>
          </a:p>
        </p:txBody>
      </p:sp>
      <p:sp>
        <p:nvSpPr>
          <p:cNvPr id="511" name="Google Shape;511;p53"/>
          <p:cNvSpPr txBox="1"/>
          <p:nvPr/>
        </p:nvSpPr>
        <p:spPr>
          <a:xfrm>
            <a:off x="6097744" y="4848076"/>
            <a:ext cx="929275" cy="369332"/>
          </a:xfrm>
          <a:prstGeom prst="rect">
            <a:avLst/>
          </a:prstGeom>
          <a:solidFill>
            <a:srgbClr val="FF00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10000</a:t>
            </a:r>
            <a:endParaRPr/>
          </a:p>
        </p:txBody>
      </p:sp>
      <p:sp>
        <p:nvSpPr>
          <p:cNvPr id="512" name="Google Shape;512;p53"/>
          <p:cNvSpPr txBox="1"/>
          <p:nvPr/>
        </p:nvSpPr>
        <p:spPr>
          <a:xfrm>
            <a:off x="4946836" y="4848076"/>
            <a:ext cx="786006" cy="369332"/>
          </a:xfrm>
          <a:prstGeom prst="rect">
            <a:avLst/>
          </a:prstGeom>
          <a:solidFill>
            <a:srgbClr val="FF00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1000</a:t>
            </a:r>
            <a:endParaRPr/>
          </a:p>
        </p:txBody>
      </p:sp>
      <p:sp>
        <p:nvSpPr>
          <p:cNvPr id="513" name="Google Shape;513;p53"/>
          <p:cNvSpPr txBox="1"/>
          <p:nvPr/>
        </p:nvSpPr>
        <p:spPr>
          <a:xfrm>
            <a:off x="4569734" y="3580464"/>
            <a:ext cx="394903" cy="369332"/>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L</a:t>
            </a:r>
            <a:endParaRPr/>
          </a:p>
        </p:txBody>
      </p:sp>
      <p:sp>
        <p:nvSpPr>
          <p:cNvPr id="514" name="Google Shape;514;p53"/>
          <p:cNvSpPr txBox="1"/>
          <p:nvPr/>
        </p:nvSpPr>
        <p:spPr>
          <a:xfrm>
            <a:off x="3163729" y="3635103"/>
            <a:ext cx="398594" cy="369332"/>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J</a:t>
            </a:r>
            <a:endParaRPr/>
          </a:p>
        </p:txBody>
      </p:sp>
      <p:sp>
        <p:nvSpPr>
          <p:cNvPr id="515" name="Google Shape;515;p53"/>
          <p:cNvSpPr txBox="1">
            <a:spLocks noGrp="1"/>
          </p:cNvSpPr>
          <p:nvPr>
            <p:ph type="body" idx="1"/>
          </p:nvPr>
        </p:nvSpPr>
        <p:spPr>
          <a:xfrm>
            <a:off x="1153397" y="1794519"/>
            <a:ext cx="5697977" cy="757523"/>
          </a:xfrm>
          <a:prstGeom prst="rect">
            <a:avLst/>
          </a:prstGeom>
          <a:noFill/>
          <a:ln>
            <a:noFill/>
          </a:ln>
        </p:spPr>
        <p:txBody>
          <a:bodyPr spcFirstLastPara="1" wrap="square" lIns="91425" tIns="45700" rIns="91425" bIns="45700" anchor="t" anchorCtr="0">
            <a:normAutofit fontScale="77500" lnSpcReduction="20000"/>
          </a:bodyPr>
          <a:lstStyle/>
          <a:p>
            <a:pPr marL="342900" lvl="0" indent="-342900" algn="l" rtl="0">
              <a:spcBef>
                <a:spcPts val="0"/>
              </a:spcBef>
              <a:spcAft>
                <a:spcPts val="0"/>
              </a:spcAft>
              <a:buSzPct val="100000"/>
              <a:buFont typeface="Arial" panose="020B0604020202020204" pitchFamily="34" charset="0"/>
              <a:buChar char="•"/>
            </a:pPr>
            <a:r>
              <a:rPr lang="fr-FR" dirty="0"/>
              <a:t>J commence zone verte en position de frappe</a:t>
            </a:r>
            <a:endParaRPr dirty="0"/>
          </a:p>
          <a:p>
            <a:pPr marL="342900" lvl="0" indent="-342900" algn="l" rtl="0">
              <a:spcBef>
                <a:spcPts val="1000"/>
              </a:spcBef>
              <a:spcAft>
                <a:spcPts val="0"/>
              </a:spcAft>
              <a:buSzPct val="100000"/>
              <a:buFont typeface="Arial" panose="020B0604020202020204" pitchFamily="34" charset="0"/>
              <a:buChar char="•"/>
            </a:pPr>
            <a:r>
              <a:rPr lang="fr-FR" dirty="0"/>
              <a:t>Lanceur sert zone jaune(créations de déplacements arrière) et se met bras tendu + raquette</a:t>
            </a:r>
            <a:endParaRPr dirty="0"/>
          </a:p>
        </p:txBody>
      </p:sp>
      <p:sp>
        <p:nvSpPr>
          <p:cNvPr id="516" name="Google Shape;516;p53"/>
          <p:cNvSpPr txBox="1"/>
          <p:nvPr/>
        </p:nvSpPr>
        <p:spPr>
          <a:xfrm>
            <a:off x="2266122" y="5778551"/>
            <a:ext cx="4847036" cy="1047448"/>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fontScale="77500" lnSpcReduction="20000"/>
          </a:bodyPr>
          <a:lstStyle/>
          <a:p>
            <a:pPr marL="342900" marR="0" lvl="0" indent="-342900" algn="l" rtl="0">
              <a:spcBef>
                <a:spcPts val="0"/>
              </a:spcBef>
              <a:spcAft>
                <a:spcPts val="0"/>
              </a:spcAft>
              <a:buClr>
                <a:schemeClr val="accent1"/>
              </a:buClr>
              <a:buSzPct val="1000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CRITERES DE REUSSITE</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Marquer le plus de point possible (max = 55000)</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Je réussis si j’atteins 4000</a:t>
            </a:r>
            <a:endParaRPr dirty="0"/>
          </a:p>
          <a:p>
            <a:pPr marL="374333" marR="0" lvl="0" indent="-285750" algn="l" rtl="0">
              <a:spcBef>
                <a:spcPts val="1000"/>
              </a:spcBef>
              <a:spcAft>
                <a:spcPts val="0"/>
              </a:spcAft>
              <a:buClr>
                <a:schemeClr val="accent1"/>
              </a:buClr>
              <a:buSzPct val="100000"/>
              <a:buFont typeface="Arial" panose="020B0604020202020204" pitchFamily="34" charset="0"/>
              <a:buChar char="•"/>
            </a:pPr>
            <a:endParaRPr sz="1800" dirty="0">
              <a:solidFill>
                <a:srgbClr val="3F3F3F"/>
              </a:solidFill>
              <a:latin typeface="Century Gothic"/>
              <a:ea typeface="Century Gothic"/>
              <a:cs typeface="Century Gothic"/>
              <a:sym typeface="Century Gothic"/>
            </a:endParaRPr>
          </a:p>
        </p:txBody>
      </p:sp>
      <p:pic>
        <p:nvPicPr>
          <p:cNvPr id="517" name="Google Shape;517;p53"/>
          <p:cNvPicPr preferRelativeResize="0"/>
          <p:nvPr/>
        </p:nvPicPr>
        <p:blipFill rotWithShape="1">
          <a:blip r:embed="rId4">
            <a:alphaModFix/>
          </a:blip>
          <a:srcRect/>
          <a:stretch/>
        </p:blipFill>
        <p:spPr>
          <a:xfrm>
            <a:off x="10409668" y="1001902"/>
            <a:ext cx="2067340" cy="2385392"/>
          </a:xfrm>
          <a:prstGeom prst="rect">
            <a:avLst/>
          </a:prstGeom>
          <a:noFill/>
          <a:ln>
            <a:noFill/>
          </a:ln>
        </p:spPr>
      </p:pic>
      <p:cxnSp>
        <p:nvCxnSpPr>
          <p:cNvPr id="518" name="Google Shape;518;p53"/>
          <p:cNvCxnSpPr/>
          <p:nvPr/>
        </p:nvCxnSpPr>
        <p:spPr>
          <a:xfrm rot="10800000">
            <a:off x="2398643" y="3750365"/>
            <a:ext cx="765086" cy="0"/>
          </a:xfrm>
          <a:prstGeom prst="straightConnector1">
            <a:avLst/>
          </a:prstGeom>
          <a:noFill/>
          <a:ln w="38100" cap="flat" cmpd="sng">
            <a:solidFill>
              <a:srgbClr val="FF0000"/>
            </a:solidFill>
            <a:prstDash val="dash"/>
            <a:round/>
            <a:headEnd type="none" w="sm" len="sm"/>
            <a:tailEnd type="triangle" w="med" len="med"/>
          </a:ln>
        </p:spPr>
      </p:cxnSp>
      <p:sp>
        <p:nvSpPr>
          <p:cNvPr id="519" name="Google Shape;519;p53"/>
          <p:cNvSpPr txBox="1"/>
          <p:nvPr/>
        </p:nvSpPr>
        <p:spPr>
          <a:xfrm>
            <a:off x="7334263" y="1990003"/>
            <a:ext cx="3674623" cy="1864473"/>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fontScale="92500" lnSpcReduction="20000"/>
          </a:bodyPr>
          <a:lstStyle/>
          <a:p>
            <a:pPr marL="342900" marR="0" lvl="0" indent="-342900" algn="l" rtl="0">
              <a:spcBef>
                <a:spcPts val="0"/>
              </a:spcBef>
              <a:spcAft>
                <a:spcPts val="0"/>
              </a:spcAft>
              <a:buClr>
                <a:schemeClr val="accent1"/>
              </a:buClr>
              <a:buSzPct val="1000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CE PRIORITAIRES DU CISEAU</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err="1">
                <a:solidFill>
                  <a:srgbClr val="3F3F3F"/>
                </a:solidFill>
                <a:latin typeface="Century Gothic"/>
                <a:ea typeface="Century Gothic"/>
                <a:cs typeface="Century Gothic"/>
                <a:sym typeface="Century Gothic"/>
              </a:rPr>
              <a:t>Pivot+Déplacements</a:t>
            </a:r>
            <a:r>
              <a:rPr lang="fr-FR" sz="1800" dirty="0">
                <a:solidFill>
                  <a:srgbClr val="3F3F3F"/>
                </a:solidFill>
                <a:latin typeface="Century Gothic"/>
                <a:ea typeface="Century Gothic"/>
                <a:cs typeface="Century Gothic"/>
                <a:sym typeface="Century Gothic"/>
              </a:rPr>
              <a:t> en pas chassés arrière</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P du corps sur jambe </a:t>
            </a:r>
            <a:r>
              <a:rPr lang="fr-FR" sz="1800" dirty="0" err="1">
                <a:solidFill>
                  <a:srgbClr val="3F3F3F"/>
                </a:solidFill>
                <a:latin typeface="Century Gothic"/>
                <a:ea typeface="Century Gothic"/>
                <a:cs typeface="Century Gothic"/>
                <a:sym typeface="Century Gothic"/>
              </a:rPr>
              <a:t>arr</a:t>
            </a:r>
            <a:r>
              <a:rPr lang="fr-FR" sz="1800" dirty="0">
                <a:solidFill>
                  <a:srgbClr val="3F3F3F"/>
                </a:solidFill>
                <a:latin typeface="Century Gothic"/>
                <a:ea typeface="Century Gothic"/>
                <a:cs typeface="Century Gothic"/>
                <a:sym typeface="Century Gothic"/>
              </a:rPr>
              <a:t> + saut</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Retombée jambe avant</a:t>
            </a:r>
            <a:endParaRPr dirty="0"/>
          </a:p>
        </p:txBody>
      </p:sp>
      <p:sp>
        <p:nvSpPr>
          <p:cNvPr id="520" name="Google Shape;520;p53"/>
          <p:cNvSpPr txBox="1"/>
          <p:nvPr/>
        </p:nvSpPr>
        <p:spPr>
          <a:xfrm>
            <a:off x="7334263" y="3990311"/>
            <a:ext cx="4511550" cy="1316549"/>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fontScale="70000" lnSpcReduction="20000"/>
          </a:bodyPr>
          <a:lstStyle/>
          <a:p>
            <a:pPr marL="342900" marR="0" lvl="0" indent="-342900" algn="l" rtl="0">
              <a:spcBef>
                <a:spcPts val="0"/>
              </a:spcBef>
              <a:spcAft>
                <a:spcPts val="0"/>
              </a:spcAft>
              <a:buClr>
                <a:schemeClr val="accent1"/>
              </a:buClr>
              <a:buSzPct val="1000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A NOTER</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On peut utiliser la situation de niveau 1 et demander de réaliser un ciseau =&gt; il devient donc un CR</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Permet de sentir le geste sans déplacement et donc moins de pression</a:t>
            </a:r>
            <a:endParaRPr dirty="0"/>
          </a:p>
        </p:txBody>
      </p:sp>
      <p:sp>
        <p:nvSpPr>
          <p:cNvPr id="521" name="Google Shape;521;p53"/>
          <p:cNvSpPr txBox="1"/>
          <p:nvPr/>
        </p:nvSpPr>
        <p:spPr>
          <a:xfrm>
            <a:off x="7334263" y="5442695"/>
            <a:ext cx="4511550" cy="1351335"/>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fontScale="70000" lnSpcReduction="20000"/>
          </a:bodyPr>
          <a:lstStyle/>
          <a:p>
            <a:pPr marL="342900" marR="0" lvl="0" indent="-342900" algn="l" rtl="0">
              <a:spcBef>
                <a:spcPts val="0"/>
              </a:spcBef>
              <a:spcAft>
                <a:spcPts val="0"/>
              </a:spcAft>
              <a:buClr>
                <a:schemeClr val="accent1"/>
              </a:buClr>
              <a:buSzPct val="1000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EVOLUTION</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Donner le choix au J de réaliser ou non un ciseau</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Si je suis en avance sur le volant et équilibré =&gt; dégagé en passant la jambe pendant la frappe</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Si je suis légèrement en retard =&gt; ciseau</a:t>
            </a:r>
            <a:endParaRPr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sp>
        <p:nvSpPr>
          <p:cNvPr id="526" name="Google Shape;526;p54"/>
          <p:cNvSpPr txBox="1">
            <a:spLocks noGrp="1"/>
          </p:cNvSpPr>
          <p:nvPr>
            <p:ph type="title"/>
          </p:nvPr>
        </p:nvSpPr>
        <p:spPr>
          <a:xfrm>
            <a:off x="1473201" y="624110"/>
            <a:ext cx="10921999" cy="1280890"/>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262626"/>
              </a:buClr>
              <a:buSzPts val="3600"/>
              <a:buFont typeface="Century Gothic"/>
              <a:buNone/>
            </a:pPr>
            <a:r>
              <a:rPr lang="fr-FR"/>
              <a:t>Chercher la zone COURTE – Match à Thème</a:t>
            </a:r>
            <a:endParaRPr/>
          </a:p>
        </p:txBody>
      </p:sp>
      <p:pic>
        <p:nvPicPr>
          <p:cNvPr id="527" name="Google Shape;527;p54"/>
          <p:cNvPicPr preferRelativeResize="0"/>
          <p:nvPr/>
        </p:nvPicPr>
        <p:blipFill rotWithShape="1">
          <a:blip r:embed="rId3">
            <a:alphaModFix/>
          </a:blip>
          <a:srcRect/>
          <a:stretch/>
        </p:blipFill>
        <p:spPr>
          <a:xfrm>
            <a:off x="185531" y="2040835"/>
            <a:ext cx="7300320" cy="4175020"/>
          </a:xfrm>
          <a:prstGeom prst="rect">
            <a:avLst/>
          </a:prstGeom>
          <a:noFill/>
          <a:ln>
            <a:noFill/>
          </a:ln>
        </p:spPr>
      </p:pic>
      <p:sp>
        <p:nvSpPr>
          <p:cNvPr id="528" name="Google Shape;528;p54"/>
          <p:cNvSpPr/>
          <p:nvPr/>
        </p:nvSpPr>
        <p:spPr>
          <a:xfrm>
            <a:off x="1895061" y="2580423"/>
            <a:ext cx="927652" cy="3095843"/>
          </a:xfrm>
          <a:prstGeom prst="rect">
            <a:avLst/>
          </a:prstGeom>
          <a:noFill/>
          <a:ln w="57150" cap="flat" cmpd="sng">
            <a:solidFill>
              <a:srgbClr val="FFFF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529" name="Google Shape;529;p54"/>
          <p:cNvSpPr/>
          <p:nvPr/>
        </p:nvSpPr>
        <p:spPr>
          <a:xfrm>
            <a:off x="4577812" y="2410435"/>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530" name="Google Shape;530;p54"/>
          <p:cNvSpPr/>
          <p:nvPr/>
        </p:nvSpPr>
        <p:spPr>
          <a:xfrm>
            <a:off x="5790915" y="5285326"/>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531" name="Google Shape;531;p54"/>
          <p:cNvSpPr/>
          <p:nvPr/>
        </p:nvSpPr>
        <p:spPr>
          <a:xfrm>
            <a:off x="5785851" y="2410435"/>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532" name="Google Shape;532;p54"/>
          <p:cNvSpPr/>
          <p:nvPr/>
        </p:nvSpPr>
        <p:spPr>
          <a:xfrm>
            <a:off x="4568511" y="5285325"/>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cxnSp>
        <p:nvCxnSpPr>
          <p:cNvPr id="533" name="Google Shape;533;p54"/>
          <p:cNvCxnSpPr/>
          <p:nvPr/>
        </p:nvCxnSpPr>
        <p:spPr>
          <a:xfrm>
            <a:off x="4697081" y="2274600"/>
            <a:ext cx="0" cy="3794896"/>
          </a:xfrm>
          <a:prstGeom prst="straightConnector1">
            <a:avLst/>
          </a:prstGeom>
          <a:noFill/>
          <a:ln w="38100" cap="flat" cmpd="sng">
            <a:solidFill>
              <a:srgbClr val="9D2D0F"/>
            </a:solidFill>
            <a:prstDash val="dash"/>
            <a:round/>
            <a:headEnd type="none" w="sm" len="sm"/>
            <a:tailEnd type="none" w="sm" len="sm"/>
          </a:ln>
        </p:spPr>
      </p:cxnSp>
      <p:cxnSp>
        <p:nvCxnSpPr>
          <p:cNvPr id="534" name="Google Shape;534;p54"/>
          <p:cNvCxnSpPr/>
          <p:nvPr/>
        </p:nvCxnSpPr>
        <p:spPr>
          <a:xfrm>
            <a:off x="5905120" y="2274600"/>
            <a:ext cx="0" cy="3794896"/>
          </a:xfrm>
          <a:prstGeom prst="straightConnector1">
            <a:avLst/>
          </a:prstGeom>
          <a:noFill/>
          <a:ln w="38100" cap="flat" cmpd="sng">
            <a:solidFill>
              <a:srgbClr val="9D2D0F"/>
            </a:solidFill>
            <a:prstDash val="dash"/>
            <a:round/>
            <a:headEnd type="none" w="sm" len="sm"/>
            <a:tailEnd type="none" w="sm" len="sm"/>
          </a:ln>
        </p:spPr>
      </p:cxnSp>
      <p:sp>
        <p:nvSpPr>
          <p:cNvPr id="535" name="Google Shape;535;p54"/>
          <p:cNvSpPr txBox="1"/>
          <p:nvPr/>
        </p:nvSpPr>
        <p:spPr>
          <a:xfrm>
            <a:off x="2167147" y="3894304"/>
            <a:ext cx="484750" cy="369332"/>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J2</a:t>
            </a:r>
            <a:endParaRPr/>
          </a:p>
        </p:txBody>
      </p:sp>
      <p:sp>
        <p:nvSpPr>
          <p:cNvPr id="536" name="Google Shape;536;p54"/>
          <p:cNvSpPr txBox="1">
            <a:spLocks noGrp="1"/>
          </p:cNvSpPr>
          <p:nvPr>
            <p:ph type="body" idx="1"/>
          </p:nvPr>
        </p:nvSpPr>
        <p:spPr>
          <a:xfrm>
            <a:off x="1118867" y="1283309"/>
            <a:ext cx="5697977" cy="1194828"/>
          </a:xfrm>
          <a:prstGeom prst="rect">
            <a:avLst/>
          </a:prstGeom>
          <a:noFill/>
          <a:ln>
            <a:noFill/>
          </a:ln>
        </p:spPr>
        <p:txBody>
          <a:bodyPr spcFirstLastPara="1" wrap="square" lIns="91425" tIns="45700" rIns="91425" bIns="45700" anchor="t" anchorCtr="0">
            <a:normAutofit fontScale="85000" lnSpcReduction="10000"/>
          </a:bodyPr>
          <a:lstStyle/>
          <a:p>
            <a:pPr marL="342900" lvl="0" indent="-342900" algn="l" rtl="0">
              <a:spcBef>
                <a:spcPts val="0"/>
              </a:spcBef>
              <a:spcAft>
                <a:spcPts val="0"/>
              </a:spcAft>
              <a:buSzPct val="100000"/>
              <a:buFont typeface="Arial" panose="020B0604020202020204" pitchFamily="34" charset="0"/>
              <a:buChar char="•"/>
            </a:pPr>
            <a:r>
              <a:rPr lang="fr-FR" dirty="0"/>
              <a:t>Match en 2 x 5 services</a:t>
            </a:r>
            <a:endParaRPr dirty="0"/>
          </a:p>
          <a:p>
            <a:pPr marL="342900" lvl="0" indent="-342900" algn="l" rtl="0">
              <a:spcBef>
                <a:spcPts val="1000"/>
              </a:spcBef>
              <a:spcAft>
                <a:spcPts val="0"/>
              </a:spcAft>
              <a:buSzPct val="100000"/>
              <a:buFont typeface="Arial" panose="020B0604020202020204" pitchFamily="34" charset="0"/>
              <a:buChar char="•"/>
            </a:pPr>
            <a:r>
              <a:rPr lang="fr-FR" dirty="0"/>
              <a:t>J1 sert dans la zone centrale et J2 réalise un amorti de mi court (2 essais = possibilité de prendre un risque)</a:t>
            </a:r>
            <a:endParaRPr dirty="0"/>
          </a:p>
          <a:p>
            <a:pPr marL="342900" lvl="0" indent="-342900" algn="l" rtl="0">
              <a:spcBef>
                <a:spcPts val="1000"/>
              </a:spcBef>
              <a:spcAft>
                <a:spcPts val="0"/>
              </a:spcAft>
              <a:buSzPct val="100000"/>
              <a:buFont typeface="Arial" panose="020B0604020202020204" pitchFamily="34" charset="0"/>
              <a:buChar char="•"/>
            </a:pPr>
            <a:r>
              <a:rPr lang="fr-FR" dirty="0"/>
              <a:t>Puis Jeu libre</a:t>
            </a:r>
            <a:endParaRPr dirty="0"/>
          </a:p>
        </p:txBody>
      </p:sp>
      <p:sp>
        <p:nvSpPr>
          <p:cNvPr id="537" name="Google Shape;537;p54"/>
          <p:cNvSpPr txBox="1"/>
          <p:nvPr/>
        </p:nvSpPr>
        <p:spPr>
          <a:xfrm>
            <a:off x="2266122" y="5778551"/>
            <a:ext cx="4847036" cy="1047448"/>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fontScale="62500" lnSpcReduction="20000"/>
          </a:bodyPr>
          <a:lstStyle/>
          <a:p>
            <a:pPr marL="342900" marR="0" lvl="0" indent="-342900" algn="l" rtl="0">
              <a:spcBef>
                <a:spcPts val="0"/>
              </a:spcBef>
              <a:spcAft>
                <a:spcPts val="0"/>
              </a:spcAft>
              <a:buClr>
                <a:schemeClr val="accent1"/>
              </a:buClr>
              <a:buSzPct val="1000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CRITERES DE REUSSITE</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Gagner le match</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J2: Réussir à atteindre la cible 3/5 + 60cm au dessus du filet (variable didactique) = trajectoire descendante rapide</a:t>
            </a:r>
            <a:endParaRPr dirty="0"/>
          </a:p>
          <a:p>
            <a:pPr marL="357188" marR="0" lvl="0" indent="-285750" algn="l" rtl="0">
              <a:spcBef>
                <a:spcPts val="1000"/>
              </a:spcBef>
              <a:spcAft>
                <a:spcPts val="0"/>
              </a:spcAft>
              <a:buClr>
                <a:schemeClr val="accent1"/>
              </a:buClr>
              <a:buSzPct val="100000"/>
              <a:buFont typeface="Arial" panose="020B0604020202020204" pitchFamily="34" charset="0"/>
              <a:buChar char="•"/>
            </a:pPr>
            <a:endParaRPr sz="1800" dirty="0">
              <a:solidFill>
                <a:srgbClr val="3F3F3F"/>
              </a:solidFill>
              <a:latin typeface="Century Gothic"/>
              <a:ea typeface="Century Gothic"/>
              <a:cs typeface="Century Gothic"/>
              <a:sym typeface="Century Gothic"/>
            </a:endParaRPr>
          </a:p>
        </p:txBody>
      </p:sp>
      <p:sp>
        <p:nvSpPr>
          <p:cNvPr id="538" name="Google Shape;538;p54"/>
          <p:cNvSpPr txBox="1"/>
          <p:nvPr/>
        </p:nvSpPr>
        <p:spPr>
          <a:xfrm>
            <a:off x="7325750" y="1459372"/>
            <a:ext cx="4574702" cy="2595793"/>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fontScale="85000" lnSpcReduction="10000"/>
          </a:bodyPr>
          <a:lstStyle/>
          <a:p>
            <a:pPr marL="342900" marR="0" lvl="0" indent="-342900" algn="l" rtl="0">
              <a:spcBef>
                <a:spcPts val="0"/>
              </a:spcBef>
              <a:spcAft>
                <a:spcPts val="0"/>
              </a:spcAft>
              <a:buClr>
                <a:schemeClr val="accent1"/>
              </a:buClr>
              <a:buSzPct val="1000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CE PRIORITAIRES DE l’Amortie Mi court</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Si amortie rapide : Même CE que dégagé mais point d’impact + devant </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Si amortie masquée : Idem dégagé mais freiner le mouvement avant impact</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i="1" u="sng" dirty="0">
                <a:solidFill>
                  <a:srgbClr val="3F3F3F"/>
                </a:solidFill>
                <a:latin typeface="Century Gothic"/>
                <a:ea typeface="Century Gothic"/>
                <a:cs typeface="Century Gothic"/>
                <a:sym typeface="Century Gothic"/>
              </a:rPr>
              <a:t>Pour aller plus loin: </a:t>
            </a:r>
            <a:endParaRPr sz="1800" dirty="0">
              <a:solidFill>
                <a:srgbClr val="3F3F3F"/>
              </a:solidFill>
              <a:latin typeface="Century Gothic"/>
              <a:ea typeface="Century Gothic"/>
              <a:cs typeface="Century Gothic"/>
              <a:sym typeface="Century Gothic"/>
            </a:endParaRPr>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Si amortie slicée : se placer à gauche du volant pour le toucher bien à droite + frotter le volant de 3h à 9h </a:t>
            </a:r>
            <a:endParaRPr dirty="0"/>
          </a:p>
        </p:txBody>
      </p:sp>
      <p:sp>
        <p:nvSpPr>
          <p:cNvPr id="539" name="Google Shape;539;p54"/>
          <p:cNvSpPr txBox="1"/>
          <p:nvPr/>
        </p:nvSpPr>
        <p:spPr>
          <a:xfrm>
            <a:off x="7338120" y="4324931"/>
            <a:ext cx="4967115" cy="1351335"/>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fontScale="77500" lnSpcReduction="20000"/>
          </a:bodyPr>
          <a:lstStyle/>
          <a:p>
            <a:pPr marL="342900" marR="0" lvl="0" indent="-342900" algn="l" rtl="0">
              <a:spcBef>
                <a:spcPts val="0"/>
              </a:spcBef>
              <a:spcAft>
                <a:spcPts val="0"/>
              </a:spcAft>
              <a:buClr>
                <a:schemeClr val="accent1"/>
              </a:buClr>
              <a:buSzPct val="1000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EVOLUTION + dure pour J1</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Servir + aller toucher la ligne                  derrière</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EVOLUTION + dure pour J2</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Partir de la Zone avant =&gt; création d’un déplacement arrière (utilisation du ciseau)</a:t>
            </a:r>
            <a:endParaRPr dirty="0"/>
          </a:p>
        </p:txBody>
      </p:sp>
      <p:sp>
        <p:nvSpPr>
          <p:cNvPr id="540" name="Google Shape;540;p54"/>
          <p:cNvSpPr txBox="1"/>
          <p:nvPr/>
        </p:nvSpPr>
        <p:spPr>
          <a:xfrm>
            <a:off x="5088668" y="3917318"/>
            <a:ext cx="484750" cy="369332"/>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J1</a:t>
            </a:r>
            <a:endParaRPr/>
          </a:p>
        </p:txBody>
      </p:sp>
      <p:sp>
        <p:nvSpPr>
          <p:cNvPr id="541" name="Google Shape;541;p54"/>
          <p:cNvSpPr/>
          <p:nvPr/>
        </p:nvSpPr>
        <p:spPr>
          <a:xfrm rot="-424643">
            <a:off x="2319714" y="2410435"/>
            <a:ext cx="2930470" cy="2551639"/>
          </a:xfrm>
          <a:prstGeom prst="arc">
            <a:avLst>
              <a:gd name="adj1" fmla="val 11267195"/>
              <a:gd name="adj2" fmla="val 532988"/>
            </a:avLst>
          </a:prstGeom>
          <a:noFill/>
          <a:ln w="38100" cap="flat" cmpd="sng">
            <a:solidFill>
              <a:srgbClr val="FF0000"/>
            </a:solidFill>
            <a:prstDash val="solid"/>
            <a:round/>
            <a:headEnd type="triangle" w="lg" len="lg"/>
            <a:tailEnd type="oval"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entury Gothic"/>
              <a:ea typeface="Century Gothic"/>
              <a:cs typeface="Century Gothic"/>
              <a:sym typeface="Century Gothic"/>
            </a:endParaRPr>
          </a:p>
        </p:txBody>
      </p:sp>
      <p:sp>
        <p:nvSpPr>
          <p:cNvPr id="542" name="Google Shape;542;p54"/>
          <p:cNvSpPr/>
          <p:nvPr/>
        </p:nvSpPr>
        <p:spPr>
          <a:xfrm rot="-745517">
            <a:off x="1532696" y="3767767"/>
            <a:ext cx="2991912" cy="1020210"/>
          </a:xfrm>
          <a:prstGeom prst="arc">
            <a:avLst>
              <a:gd name="adj1" fmla="val 13444067"/>
              <a:gd name="adj2" fmla="val 679123"/>
            </a:avLst>
          </a:prstGeom>
          <a:noFill/>
          <a:ln w="38100" cap="flat" cmpd="sng">
            <a:solidFill>
              <a:srgbClr val="00B050"/>
            </a:solidFill>
            <a:prstDash val="solid"/>
            <a:round/>
            <a:headEnd type="oval" w="med" len="med"/>
            <a:tailEnd type="triangle" w="lg" len="lg"/>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entury Gothic"/>
              <a:ea typeface="Century Gothic"/>
              <a:cs typeface="Century Gothic"/>
              <a:sym typeface="Century Gothic"/>
            </a:endParaRPr>
          </a:p>
        </p:txBody>
      </p:sp>
      <p:cxnSp>
        <p:nvCxnSpPr>
          <p:cNvPr id="543" name="Google Shape;543;p54"/>
          <p:cNvCxnSpPr/>
          <p:nvPr/>
        </p:nvCxnSpPr>
        <p:spPr>
          <a:xfrm>
            <a:off x="10296939" y="4744278"/>
            <a:ext cx="622852" cy="0"/>
          </a:xfrm>
          <a:prstGeom prst="straightConnector1">
            <a:avLst/>
          </a:prstGeom>
          <a:noFill/>
          <a:ln w="38100" cap="flat" cmpd="sng">
            <a:solidFill>
              <a:srgbClr val="9D2D0F"/>
            </a:solidFill>
            <a:prstDash val="dash"/>
            <a:round/>
            <a:headEnd type="none" w="sm" len="sm"/>
            <a:tailEnd type="none" w="sm" len="sm"/>
          </a:ln>
        </p:spPr>
      </p:cxnSp>
      <p:sp>
        <p:nvSpPr>
          <p:cNvPr id="544" name="Google Shape;544;p54"/>
          <p:cNvSpPr txBox="1"/>
          <p:nvPr/>
        </p:nvSpPr>
        <p:spPr>
          <a:xfrm>
            <a:off x="3639827" y="2217717"/>
            <a:ext cx="280956" cy="369332"/>
          </a:xfrm>
          <a:prstGeom prst="rect">
            <a:avLst/>
          </a:prstGeom>
          <a:solidFill>
            <a:srgbClr val="FF00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a:t>
            </a:r>
            <a:endParaRPr/>
          </a:p>
        </p:txBody>
      </p:sp>
      <p:sp>
        <p:nvSpPr>
          <p:cNvPr id="545" name="Google Shape;545;p54"/>
          <p:cNvSpPr txBox="1"/>
          <p:nvPr/>
        </p:nvSpPr>
        <p:spPr>
          <a:xfrm>
            <a:off x="3078493" y="3524972"/>
            <a:ext cx="280956" cy="369332"/>
          </a:xfrm>
          <a:prstGeom prst="rect">
            <a:avLst/>
          </a:prstGeom>
          <a:solidFill>
            <a:srgbClr val="00B05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2</a:t>
            </a:r>
            <a:endParaRPr/>
          </a:p>
        </p:txBody>
      </p:sp>
      <p:sp>
        <p:nvSpPr>
          <p:cNvPr id="546" name="Google Shape;546;p54"/>
          <p:cNvSpPr txBox="1"/>
          <p:nvPr/>
        </p:nvSpPr>
        <p:spPr>
          <a:xfrm>
            <a:off x="8822299" y="5932943"/>
            <a:ext cx="178606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u="sng" dirty="0">
                <a:solidFill>
                  <a:schemeClr val="hlink"/>
                </a:solidFill>
                <a:latin typeface="Century Gothic"/>
                <a:ea typeface="Century Gothic"/>
                <a:cs typeface="Century Gothic"/>
                <a:sym typeface="Century Gothic"/>
                <a:hlinkClick r:id="rId4"/>
              </a:rPr>
              <a:t>Vidéo amortie</a:t>
            </a:r>
            <a:endParaRPr sz="1800" dirty="0">
              <a:solidFill>
                <a:schemeClr val="dk1"/>
              </a:solidFill>
              <a:latin typeface="Century Gothic"/>
              <a:ea typeface="Century Gothic"/>
              <a:cs typeface="Century Gothic"/>
              <a:sym typeface="Century Gothic"/>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550"/>
        <p:cNvGrpSpPr/>
        <p:nvPr/>
      </p:nvGrpSpPr>
      <p:grpSpPr>
        <a:xfrm>
          <a:off x="0" y="0"/>
          <a:ext cx="0" cy="0"/>
          <a:chOff x="0" y="0"/>
          <a:chExt cx="0" cy="0"/>
        </a:xfrm>
      </p:grpSpPr>
      <p:sp>
        <p:nvSpPr>
          <p:cNvPr id="551" name="Google Shape;551;p55"/>
          <p:cNvSpPr txBox="1">
            <a:spLocks noGrp="1"/>
          </p:cNvSpPr>
          <p:nvPr>
            <p:ph type="title"/>
          </p:nvPr>
        </p:nvSpPr>
        <p:spPr>
          <a:xfrm>
            <a:off x="1473201" y="624110"/>
            <a:ext cx="10921999" cy="1280890"/>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262626"/>
              </a:buClr>
              <a:buSzPts val="3600"/>
              <a:buFont typeface="Century Gothic"/>
              <a:buNone/>
            </a:pPr>
            <a:r>
              <a:rPr lang="fr-FR"/>
              <a:t>Chercher la zone COURTE – Match à Thème(2)</a:t>
            </a:r>
            <a:endParaRPr/>
          </a:p>
        </p:txBody>
      </p:sp>
      <p:pic>
        <p:nvPicPr>
          <p:cNvPr id="552" name="Google Shape;552;p55"/>
          <p:cNvPicPr preferRelativeResize="0"/>
          <p:nvPr/>
        </p:nvPicPr>
        <p:blipFill rotWithShape="1">
          <a:blip r:embed="rId3">
            <a:alphaModFix/>
          </a:blip>
          <a:srcRect/>
          <a:stretch/>
        </p:blipFill>
        <p:spPr>
          <a:xfrm>
            <a:off x="185531" y="2040835"/>
            <a:ext cx="7300320" cy="4175020"/>
          </a:xfrm>
          <a:prstGeom prst="rect">
            <a:avLst/>
          </a:prstGeom>
          <a:noFill/>
          <a:ln>
            <a:noFill/>
          </a:ln>
        </p:spPr>
      </p:pic>
      <p:sp>
        <p:nvSpPr>
          <p:cNvPr id="553" name="Google Shape;553;p55"/>
          <p:cNvSpPr/>
          <p:nvPr/>
        </p:nvSpPr>
        <p:spPr>
          <a:xfrm>
            <a:off x="1895061" y="2580423"/>
            <a:ext cx="927652" cy="3095843"/>
          </a:xfrm>
          <a:prstGeom prst="rect">
            <a:avLst/>
          </a:prstGeom>
          <a:noFill/>
          <a:ln w="57150" cap="flat" cmpd="sng">
            <a:solidFill>
              <a:srgbClr val="FFFF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554" name="Google Shape;554;p55"/>
          <p:cNvSpPr/>
          <p:nvPr/>
        </p:nvSpPr>
        <p:spPr>
          <a:xfrm>
            <a:off x="4577812" y="2410435"/>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555" name="Google Shape;555;p55"/>
          <p:cNvSpPr/>
          <p:nvPr/>
        </p:nvSpPr>
        <p:spPr>
          <a:xfrm>
            <a:off x="5790915" y="5285326"/>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556" name="Google Shape;556;p55"/>
          <p:cNvSpPr/>
          <p:nvPr/>
        </p:nvSpPr>
        <p:spPr>
          <a:xfrm>
            <a:off x="5785851" y="2410435"/>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557" name="Google Shape;557;p55"/>
          <p:cNvSpPr/>
          <p:nvPr/>
        </p:nvSpPr>
        <p:spPr>
          <a:xfrm>
            <a:off x="4568511" y="5285325"/>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cxnSp>
        <p:nvCxnSpPr>
          <p:cNvPr id="558" name="Google Shape;558;p55"/>
          <p:cNvCxnSpPr/>
          <p:nvPr/>
        </p:nvCxnSpPr>
        <p:spPr>
          <a:xfrm>
            <a:off x="4697081" y="2274600"/>
            <a:ext cx="0" cy="3794896"/>
          </a:xfrm>
          <a:prstGeom prst="straightConnector1">
            <a:avLst/>
          </a:prstGeom>
          <a:noFill/>
          <a:ln w="38100" cap="flat" cmpd="sng">
            <a:solidFill>
              <a:srgbClr val="9D2D0F"/>
            </a:solidFill>
            <a:prstDash val="dash"/>
            <a:round/>
            <a:headEnd type="none" w="sm" len="sm"/>
            <a:tailEnd type="none" w="sm" len="sm"/>
          </a:ln>
        </p:spPr>
      </p:cxnSp>
      <p:cxnSp>
        <p:nvCxnSpPr>
          <p:cNvPr id="559" name="Google Shape;559;p55"/>
          <p:cNvCxnSpPr/>
          <p:nvPr/>
        </p:nvCxnSpPr>
        <p:spPr>
          <a:xfrm>
            <a:off x="5905120" y="2274600"/>
            <a:ext cx="0" cy="3794896"/>
          </a:xfrm>
          <a:prstGeom prst="straightConnector1">
            <a:avLst/>
          </a:prstGeom>
          <a:noFill/>
          <a:ln w="38100" cap="flat" cmpd="sng">
            <a:solidFill>
              <a:srgbClr val="9D2D0F"/>
            </a:solidFill>
            <a:prstDash val="dash"/>
            <a:round/>
            <a:headEnd type="none" w="sm" len="sm"/>
            <a:tailEnd type="none" w="sm" len="sm"/>
          </a:ln>
        </p:spPr>
      </p:cxnSp>
      <p:sp>
        <p:nvSpPr>
          <p:cNvPr id="560" name="Google Shape;560;p55"/>
          <p:cNvSpPr txBox="1"/>
          <p:nvPr/>
        </p:nvSpPr>
        <p:spPr>
          <a:xfrm>
            <a:off x="2167147" y="3894304"/>
            <a:ext cx="484750" cy="369332"/>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J2</a:t>
            </a:r>
            <a:endParaRPr/>
          </a:p>
        </p:txBody>
      </p:sp>
      <p:sp>
        <p:nvSpPr>
          <p:cNvPr id="561" name="Google Shape;561;p55"/>
          <p:cNvSpPr txBox="1">
            <a:spLocks noGrp="1"/>
          </p:cNvSpPr>
          <p:nvPr>
            <p:ph type="body" idx="1"/>
          </p:nvPr>
        </p:nvSpPr>
        <p:spPr>
          <a:xfrm>
            <a:off x="1118867" y="1283309"/>
            <a:ext cx="5697977" cy="1194828"/>
          </a:xfrm>
          <a:prstGeom prst="rect">
            <a:avLst/>
          </a:prstGeom>
          <a:noFill/>
          <a:ln>
            <a:noFill/>
          </a:ln>
        </p:spPr>
        <p:txBody>
          <a:bodyPr spcFirstLastPara="1" wrap="square" lIns="91425" tIns="45700" rIns="91425" bIns="45700" anchor="t" anchorCtr="0">
            <a:normAutofit fontScale="85000" lnSpcReduction="10000"/>
          </a:bodyPr>
          <a:lstStyle/>
          <a:p>
            <a:pPr marL="342900" lvl="0" indent="-342900" algn="l" rtl="0">
              <a:spcBef>
                <a:spcPts val="0"/>
              </a:spcBef>
              <a:spcAft>
                <a:spcPts val="0"/>
              </a:spcAft>
              <a:buSzPct val="100000"/>
              <a:buFont typeface="Arial" panose="020B0604020202020204" pitchFamily="34" charset="0"/>
              <a:buChar char="•"/>
            </a:pPr>
            <a:r>
              <a:rPr lang="fr-FR" dirty="0"/>
              <a:t>Match en 2 x 5 services</a:t>
            </a:r>
            <a:endParaRPr dirty="0"/>
          </a:p>
          <a:p>
            <a:pPr marL="342900" lvl="0" indent="-342900" algn="l" rtl="0">
              <a:spcBef>
                <a:spcPts val="1000"/>
              </a:spcBef>
              <a:spcAft>
                <a:spcPts val="0"/>
              </a:spcAft>
              <a:buSzPct val="100000"/>
              <a:buFont typeface="Arial" panose="020B0604020202020204" pitchFamily="34" charset="0"/>
              <a:buChar char="•"/>
            </a:pPr>
            <a:r>
              <a:rPr lang="fr-FR" dirty="0"/>
              <a:t>J1 sert dans la zone centrale et J2 réalise un amorti de mi court (2 essais = possibilité de prendre un risque)</a:t>
            </a:r>
            <a:endParaRPr dirty="0"/>
          </a:p>
          <a:p>
            <a:pPr marL="342900" lvl="0" indent="-342900" algn="l" rtl="0">
              <a:spcBef>
                <a:spcPts val="1000"/>
              </a:spcBef>
              <a:spcAft>
                <a:spcPts val="0"/>
              </a:spcAft>
              <a:buSzPct val="100000"/>
              <a:buFont typeface="Arial" panose="020B0604020202020204" pitchFamily="34" charset="0"/>
              <a:buChar char="•"/>
            </a:pPr>
            <a:r>
              <a:rPr lang="fr-FR" dirty="0"/>
              <a:t>J2 réalise un contre amortie</a:t>
            </a:r>
            <a:endParaRPr dirty="0"/>
          </a:p>
        </p:txBody>
      </p:sp>
      <p:sp>
        <p:nvSpPr>
          <p:cNvPr id="562" name="Google Shape;562;p55"/>
          <p:cNvSpPr txBox="1"/>
          <p:nvPr/>
        </p:nvSpPr>
        <p:spPr>
          <a:xfrm>
            <a:off x="2266122" y="5778551"/>
            <a:ext cx="4847036" cy="1047448"/>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fontScale="47500" lnSpcReduction="20000"/>
          </a:bodyPr>
          <a:lstStyle/>
          <a:p>
            <a:pPr marL="342900" marR="0" lvl="0" indent="-342900" algn="l" rtl="0">
              <a:spcBef>
                <a:spcPts val="0"/>
              </a:spcBef>
              <a:spcAft>
                <a:spcPts val="0"/>
              </a:spcAft>
              <a:buClr>
                <a:schemeClr val="accent1"/>
              </a:buClr>
              <a:buSzPct val="1000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CRITERES DE REUSSITE</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Gagner le match</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J1: Réussir à atteindre la cible 3/5 + 60cm au dessus du filet (variable didactique) = trajectoire descendante rapide</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J2 3/5 en contre amortie + 30cm </a:t>
            </a:r>
            <a:r>
              <a:rPr lang="fr-FR" sz="1800" dirty="0" err="1">
                <a:solidFill>
                  <a:srgbClr val="3F3F3F"/>
                </a:solidFill>
                <a:latin typeface="Century Gothic"/>
                <a:ea typeface="Century Gothic"/>
                <a:cs typeface="Century Gothic"/>
                <a:sym typeface="Century Gothic"/>
              </a:rPr>
              <a:t>qu-dessus</a:t>
            </a:r>
            <a:r>
              <a:rPr lang="fr-FR" sz="1800" dirty="0">
                <a:solidFill>
                  <a:srgbClr val="3F3F3F"/>
                </a:solidFill>
                <a:latin typeface="Century Gothic"/>
                <a:ea typeface="Century Gothic"/>
                <a:cs typeface="Century Gothic"/>
                <a:sym typeface="Century Gothic"/>
              </a:rPr>
              <a:t> du filet</a:t>
            </a:r>
            <a:endParaRPr dirty="0"/>
          </a:p>
          <a:p>
            <a:pPr marL="342900" marR="0" lvl="0" indent="-288607" algn="l" rtl="0">
              <a:spcBef>
                <a:spcPts val="1000"/>
              </a:spcBef>
              <a:spcAft>
                <a:spcPts val="0"/>
              </a:spcAft>
              <a:buClr>
                <a:schemeClr val="accent1"/>
              </a:buClr>
              <a:buSzPct val="100000"/>
              <a:buFont typeface="Arial" panose="020B0604020202020204" pitchFamily="34" charset="0"/>
              <a:buChar char="•"/>
            </a:pPr>
            <a:endParaRPr sz="1800" dirty="0">
              <a:solidFill>
                <a:srgbClr val="3F3F3F"/>
              </a:solidFill>
              <a:latin typeface="Century Gothic"/>
              <a:ea typeface="Century Gothic"/>
              <a:cs typeface="Century Gothic"/>
              <a:sym typeface="Century Gothic"/>
            </a:endParaRPr>
          </a:p>
        </p:txBody>
      </p:sp>
      <p:sp>
        <p:nvSpPr>
          <p:cNvPr id="563" name="Google Shape;563;p55"/>
          <p:cNvSpPr txBox="1"/>
          <p:nvPr/>
        </p:nvSpPr>
        <p:spPr>
          <a:xfrm>
            <a:off x="7325750" y="1459372"/>
            <a:ext cx="4574702" cy="2595793"/>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a:bodyPr>
          <a:lstStyle/>
          <a:p>
            <a:pPr marL="342900" marR="0" lvl="0" indent="-342900" algn="l" rtl="0">
              <a:spcBef>
                <a:spcPts val="0"/>
              </a:spcBef>
              <a:spcAft>
                <a:spcPts val="0"/>
              </a:spcAft>
              <a:buClr>
                <a:schemeClr val="accent1"/>
              </a:buClr>
              <a:buSzPts val="18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CE PRIORITAIRES DU Contre amortie</a:t>
            </a:r>
            <a:endParaRPr dirty="0"/>
          </a:p>
          <a:p>
            <a:pPr marL="342900" marR="0" lvl="0" indent="-342900" algn="l" rtl="0">
              <a:spcBef>
                <a:spcPts val="1000"/>
              </a:spcBef>
              <a:spcAft>
                <a:spcPts val="0"/>
              </a:spcAft>
              <a:buClr>
                <a:schemeClr val="accent1"/>
              </a:buClr>
              <a:buSzPts val="18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Déplacement en fente pour finir sur la « jambe raquette » ou pas chassé + fente</a:t>
            </a:r>
            <a:endParaRPr dirty="0"/>
          </a:p>
          <a:p>
            <a:pPr marL="342900" marR="0" lvl="0" indent="-342900" algn="l" rtl="0">
              <a:spcBef>
                <a:spcPts val="1000"/>
              </a:spcBef>
              <a:spcAft>
                <a:spcPts val="0"/>
              </a:spcAft>
              <a:buClr>
                <a:schemeClr val="accent1"/>
              </a:buClr>
              <a:buSzPts val="18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Main en plateau</a:t>
            </a:r>
            <a:endParaRPr dirty="0"/>
          </a:p>
          <a:p>
            <a:pPr marL="342900" marR="0" lvl="0" indent="-342900" algn="l" rtl="0">
              <a:spcBef>
                <a:spcPts val="1000"/>
              </a:spcBef>
              <a:spcAft>
                <a:spcPts val="0"/>
              </a:spcAft>
              <a:buClr>
                <a:schemeClr val="accent1"/>
              </a:buClr>
              <a:buSzPts val="18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Chercher le volant haut</a:t>
            </a:r>
            <a:endParaRPr dirty="0"/>
          </a:p>
        </p:txBody>
      </p:sp>
      <p:sp>
        <p:nvSpPr>
          <p:cNvPr id="564" name="Google Shape;564;p55"/>
          <p:cNvSpPr txBox="1"/>
          <p:nvPr/>
        </p:nvSpPr>
        <p:spPr>
          <a:xfrm>
            <a:off x="7338121" y="4324931"/>
            <a:ext cx="4562332" cy="1351335"/>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fontScale="77500" lnSpcReduction="20000"/>
          </a:bodyPr>
          <a:lstStyle/>
          <a:p>
            <a:pPr marL="342900" marR="0" lvl="0" indent="-342900" algn="l" rtl="0">
              <a:spcBef>
                <a:spcPts val="0"/>
              </a:spcBef>
              <a:spcAft>
                <a:spcPts val="0"/>
              </a:spcAft>
              <a:buClr>
                <a:schemeClr val="accent1"/>
              </a:buClr>
              <a:buSzPct val="1000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EVOLUTION + dure pour J1</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Servir + aller toucher la ligne                  derrière</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EVOLUTION + dure pour J2</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Partir de la Zone avant =&gt; création d’un déplacement arrière (utilisation du ciseau)</a:t>
            </a:r>
            <a:endParaRPr dirty="0"/>
          </a:p>
        </p:txBody>
      </p:sp>
      <p:sp>
        <p:nvSpPr>
          <p:cNvPr id="565" name="Google Shape;565;p55"/>
          <p:cNvSpPr txBox="1"/>
          <p:nvPr/>
        </p:nvSpPr>
        <p:spPr>
          <a:xfrm>
            <a:off x="5088668" y="3917318"/>
            <a:ext cx="484750" cy="369332"/>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J1</a:t>
            </a:r>
            <a:endParaRPr/>
          </a:p>
        </p:txBody>
      </p:sp>
      <p:sp>
        <p:nvSpPr>
          <p:cNvPr id="566" name="Google Shape;566;p55"/>
          <p:cNvSpPr/>
          <p:nvPr/>
        </p:nvSpPr>
        <p:spPr>
          <a:xfrm rot="-424643">
            <a:off x="2319714" y="2410435"/>
            <a:ext cx="2930470" cy="2551639"/>
          </a:xfrm>
          <a:prstGeom prst="arc">
            <a:avLst>
              <a:gd name="adj1" fmla="val 11267195"/>
              <a:gd name="adj2" fmla="val 532988"/>
            </a:avLst>
          </a:prstGeom>
          <a:noFill/>
          <a:ln w="38100" cap="flat" cmpd="sng">
            <a:solidFill>
              <a:srgbClr val="FF0000"/>
            </a:solidFill>
            <a:prstDash val="solid"/>
            <a:round/>
            <a:headEnd type="triangle" w="lg" len="lg"/>
            <a:tailEnd type="oval"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entury Gothic"/>
              <a:ea typeface="Century Gothic"/>
              <a:cs typeface="Century Gothic"/>
              <a:sym typeface="Century Gothic"/>
            </a:endParaRPr>
          </a:p>
        </p:txBody>
      </p:sp>
      <p:sp>
        <p:nvSpPr>
          <p:cNvPr id="567" name="Google Shape;567;p55"/>
          <p:cNvSpPr/>
          <p:nvPr/>
        </p:nvSpPr>
        <p:spPr>
          <a:xfrm rot="-745517">
            <a:off x="1532696" y="3767767"/>
            <a:ext cx="2991912" cy="1020210"/>
          </a:xfrm>
          <a:prstGeom prst="arc">
            <a:avLst>
              <a:gd name="adj1" fmla="val 13444067"/>
              <a:gd name="adj2" fmla="val 679123"/>
            </a:avLst>
          </a:prstGeom>
          <a:noFill/>
          <a:ln w="38100" cap="flat" cmpd="sng">
            <a:solidFill>
              <a:srgbClr val="00B050"/>
            </a:solidFill>
            <a:prstDash val="solid"/>
            <a:round/>
            <a:headEnd type="oval" w="med" len="med"/>
            <a:tailEnd type="triangle" w="lg" len="lg"/>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entury Gothic"/>
              <a:ea typeface="Century Gothic"/>
              <a:cs typeface="Century Gothic"/>
              <a:sym typeface="Century Gothic"/>
            </a:endParaRPr>
          </a:p>
        </p:txBody>
      </p:sp>
      <p:cxnSp>
        <p:nvCxnSpPr>
          <p:cNvPr id="568" name="Google Shape;568;p55"/>
          <p:cNvCxnSpPr/>
          <p:nvPr/>
        </p:nvCxnSpPr>
        <p:spPr>
          <a:xfrm>
            <a:off x="10296939" y="4744278"/>
            <a:ext cx="622852" cy="0"/>
          </a:xfrm>
          <a:prstGeom prst="straightConnector1">
            <a:avLst/>
          </a:prstGeom>
          <a:noFill/>
          <a:ln w="38100" cap="flat" cmpd="sng">
            <a:solidFill>
              <a:srgbClr val="9D2D0F"/>
            </a:solidFill>
            <a:prstDash val="dash"/>
            <a:round/>
            <a:headEnd type="none" w="sm" len="sm"/>
            <a:tailEnd type="none" w="sm" len="sm"/>
          </a:ln>
        </p:spPr>
      </p:cxnSp>
      <p:sp>
        <p:nvSpPr>
          <p:cNvPr id="569" name="Google Shape;569;p55"/>
          <p:cNvSpPr/>
          <p:nvPr/>
        </p:nvSpPr>
        <p:spPr>
          <a:xfrm rot="-424643">
            <a:off x="3426735" y="3386525"/>
            <a:ext cx="1038030" cy="1932514"/>
          </a:xfrm>
          <a:prstGeom prst="arc">
            <a:avLst>
              <a:gd name="adj1" fmla="val 11267195"/>
              <a:gd name="adj2" fmla="val 581343"/>
            </a:avLst>
          </a:prstGeom>
          <a:noFill/>
          <a:ln w="38100" cap="flat" cmpd="sng">
            <a:solidFill>
              <a:srgbClr val="FF0000"/>
            </a:solidFill>
            <a:prstDash val="solid"/>
            <a:round/>
            <a:headEnd type="triangle" w="lg" len="lg"/>
            <a:tailEnd type="oval"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entury Gothic"/>
              <a:ea typeface="Century Gothic"/>
              <a:cs typeface="Century Gothic"/>
              <a:sym typeface="Century Gothic"/>
            </a:endParaRPr>
          </a:p>
        </p:txBody>
      </p:sp>
      <p:sp>
        <p:nvSpPr>
          <p:cNvPr id="570" name="Google Shape;570;p55"/>
          <p:cNvSpPr txBox="1"/>
          <p:nvPr/>
        </p:nvSpPr>
        <p:spPr>
          <a:xfrm>
            <a:off x="4934651" y="2881063"/>
            <a:ext cx="280956" cy="369332"/>
          </a:xfrm>
          <a:prstGeom prst="rect">
            <a:avLst/>
          </a:prstGeom>
          <a:solidFill>
            <a:srgbClr val="FF00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a:t>
            </a:r>
            <a:endParaRPr/>
          </a:p>
        </p:txBody>
      </p:sp>
      <p:sp>
        <p:nvSpPr>
          <p:cNvPr id="571" name="Google Shape;571;p55"/>
          <p:cNvSpPr txBox="1"/>
          <p:nvPr/>
        </p:nvSpPr>
        <p:spPr>
          <a:xfrm>
            <a:off x="4029195" y="3219861"/>
            <a:ext cx="280956" cy="369332"/>
          </a:xfrm>
          <a:prstGeom prst="rect">
            <a:avLst/>
          </a:prstGeom>
          <a:solidFill>
            <a:srgbClr val="FF00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3</a:t>
            </a:r>
            <a:endParaRPr/>
          </a:p>
        </p:txBody>
      </p:sp>
      <p:sp>
        <p:nvSpPr>
          <p:cNvPr id="572" name="Google Shape;572;p55"/>
          <p:cNvSpPr txBox="1"/>
          <p:nvPr/>
        </p:nvSpPr>
        <p:spPr>
          <a:xfrm>
            <a:off x="3078493" y="3524972"/>
            <a:ext cx="280956" cy="369332"/>
          </a:xfrm>
          <a:prstGeom prst="rect">
            <a:avLst/>
          </a:prstGeom>
          <a:solidFill>
            <a:srgbClr val="00B05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2</a:t>
            </a:r>
            <a:endParaRPr/>
          </a:p>
        </p:txBody>
      </p:sp>
      <p:sp>
        <p:nvSpPr>
          <p:cNvPr id="573" name="Google Shape;573;p55"/>
          <p:cNvSpPr txBox="1"/>
          <p:nvPr/>
        </p:nvSpPr>
        <p:spPr>
          <a:xfrm>
            <a:off x="8605393" y="5932943"/>
            <a:ext cx="3188693"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u="sng" dirty="0">
                <a:solidFill>
                  <a:schemeClr val="hlink"/>
                </a:solidFill>
                <a:latin typeface="Century Gothic"/>
                <a:ea typeface="Century Gothic"/>
                <a:cs typeface="Century Gothic"/>
                <a:sym typeface="Century Gothic"/>
                <a:hlinkClick r:id="rId4"/>
              </a:rPr>
              <a:t>Contre amortie coup droit </a:t>
            </a:r>
            <a:endParaRPr sz="1800" dirty="0">
              <a:solidFill>
                <a:schemeClr val="dk1"/>
              </a:solidFill>
              <a:latin typeface="Century Gothic"/>
              <a:ea typeface="Century Gothic"/>
              <a:cs typeface="Century Gothic"/>
              <a:sym typeface="Century Gothic"/>
            </a:endParaRPr>
          </a:p>
        </p:txBody>
      </p:sp>
      <p:sp>
        <p:nvSpPr>
          <p:cNvPr id="574" name="Google Shape;574;p55"/>
          <p:cNvSpPr txBox="1"/>
          <p:nvPr/>
        </p:nvSpPr>
        <p:spPr>
          <a:xfrm>
            <a:off x="8856262" y="6374286"/>
            <a:ext cx="2686954"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u="sng">
                <a:solidFill>
                  <a:schemeClr val="hlink"/>
                </a:solidFill>
                <a:latin typeface="Century Gothic"/>
                <a:ea typeface="Century Gothic"/>
                <a:cs typeface="Century Gothic"/>
                <a:sym typeface="Century Gothic"/>
                <a:hlinkClick r:id="rId5"/>
              </a:rPr>
              <a:t>Contre amortie Revers</a:t>
            </a:r>
            <a:endParaRPr sz="1800">
              <a:solidFill>
                <a:schemeClr val="dk1"/>
              </a:solidFill>
              <a:latin typeface="Century Gothic"/>
              <a:ea typeface="Century Gothic"/>
              <a:cs typeface="Century Gothic"/>
              <a:sym typeface="Century Gothic"/>
            </a:endParaRPr>
          </a:p>
        </p:txBody>
      </p:sp>
      <p:pic>
        <p:nvPicPr>
          <p:cNvPr id="575" name="Google Shape;575;p55"/>
          <p:cNvPicPr preferRelativeResize="0"/>
          <p:nvPr/>
        </p:nvPicPr>
        <p:blipFill rotWithShape="1">
          <a:blip r:embed="rId6">
            <a:alphaModFix/>
          </a:blip>
          <a:srcRect/>
          <a:stretch/>
        </p:blipFill>
        <p:spPr>
          <a:xfrm>
            <a:off x="10433326" y="2475179"/>
            <a:ext cx="1714500" cy="1181100"/>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579"/>
        <p:cNvGrpSpPr/>
        <p:nvPr/>
      </p:nvGrpSpPr>
      <p:grpSpPr>
        <a:xfrm>
          <a:off x="0" y="0"/>
          <a:ext cx="0" cy="0"/>
          <a:chOff x="0" y="0"/>
          <a:chExt cx="0" cy="0"/>
        </a:xfrm>
      </p:grpSpPr>
      <p:pic>
        <p:nvPicPr>
          <p:cNvPr id="580" name="Google Shape;580;p56"/>
          <p:cNvPicPr preferRelativeResize="0"/>
          <p:nvPr/>
        </p:nvPicPr>
        <p:blipFill>
          <a:blip r:embed="rId3">
            <a:alphaModFix/>
          </a:blip>
          <a:stretch>
            <a:fillRect/>
          </a:stretch>
        </p:blipFill>
        <p:spPr>
          <a:xfrm>
            <a:off x="411650" y="132525"/>
            <a:ext cx="11560400" cy="6592949"/>
          </a:xfrm>
          <a:prstGeom prst="rect">
            <a:avLst/>
          </a:prstGeom>
          <a:noFill/>
          <a:ln>
            <a:noFill/>
          </a:ln>
        </p:spPr>
      </p:pic>
      <p:sp>
        <p:nvSpPr>
          <p:cNvPr id="2" name="ZoneTexte 1">
            <a:extLst>
              <a:ext uri="{FF2B5EF4-FFF2-40B4-BE49-F238E27FC236}">
                <a16:creationId xmlns:a16="http://schemas.microsoft.com/office/drawing/2014/main" id="{18DBD1FB-44E7-2B4F-874C-102E43AFC5B2}"/>
              </a:ext>
            </a:extLst>
          </p:cNvPr>
          <p:cNvSpPr txBox="1"/>
          <p:nvPr/>
        </p:nvSpPr>
        <p:spPr>
          <a:xfrm>
            <a:off x="697400" y="4572000"/>
            <a:ext cx="6446350" cy="307777"/>
          </a:xfrm>
          <a:prstGeom prst="rect">
            <a:avLst/>
          </a:prstGeom>
          <a:noFill/>
        </p:spPr>
        <p:txBody>
          <a:bodyPr wrap="square" rtlCol="0">
            <a:spAutoFit/>
          </a:bodyPr>
          <a:lstStyle/>
          <a:p>
            <a:r>
              <a:rPr lang="fr-FR" i="1" dirty="0"/>
              <a:t>Pascal Lagrange – Les savoirs clés en Badminton – FPC EPS 2023</a:t>
            </a:r>
          </a:p>
        </p:txBody>
      </p:sp>
      <p:pic>
        <p:nvPicPr>
          <p:cNvPr id="4" name="Google Shape;575;p55">
            <a:extLst>
              <a:ext uri="{FF2B5EF4-FFF2-40B4-BE49-F238E27FC236}">
                <a16:creationId xmlns:a16="http://schemas.microsoft.com/office/drawing/2014/main" id="{4DE53D92-D86A-CB41-8A7D-9472BBE5D984}"/>
              </a:ext>
            </a:extLst>
          </p:cNvPr>
          <p:cNvPicPr preferRelativeResize="0"/>
          <p:nvPr/>
        </p:nvPicPr>
        <p:blipFill rotWithShape="1">
          <a:blip r:embed="rId4">
            <a:alphaModFix/>
          </a:blip>
          <a:srcRect/>
          <a:stretch/>
        </p:blipFill>
        <p:spPr>
          <a:xfrm>
            <a:off x="9991725" y="2147886"/>
            <a:ext cx="1714500" cy="1181100"/>
          </a:xfrm>
          <a:prstGeom prst="rect">
            <a:avLst/>
          </a:prstGeom>
          <a:solidFill>
            <a:srgbClr val="E5ECD1"/>
          </a:solid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21"/>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62626"/>
              </a:buClr>
              <a:buSzPts val="3600"/>
              <a:buFont typeface="Century Gothic"/>
              <a:buNone/>
            </a:pPr>
            <a:r>
              <a:rPr lang="fr-FR"/>
              <a:t>Une formation en 3 temps</a:t>
            </a:r>
            <a:endParaRPr/>
          </a:p>
        </p:txBody>
      </p:sp>
      <p:sp>
        <p:nvSpPr>
          <p:cNvPr id="183" name="Google Shape;183;p21"/>
          <p:cNvSpPr txBox="1">
            <a:spLocks noGrp="1"/>
          </p:cNvSpPr>
          <p:nvPr>
            <p:ph type="body" idx="1"/>
          </p:nvPr>
        </p:nvSpPr>
        <p:spPr>
          <a:xfrm>
            <a:off x="2589212" y="2133600"/>
            <a:ext cx="8915400" cy="3777622"/>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SzPts val="1800"/>
              <a:buFont typeface="Arial" panose="020B0604020202020204" pitchFamily="34" charset="0"/>
              <a:buChar char="•"/>
            </a:pPr>
            <a:r>
              <a:rPr lang="fr-FR" dirty="0"/>
              <a:t>J1 : Aujourd’hui =&gt; pratique FSP – Objets d’enseignements / CE</a:t>
            </a:r>
            <a:endParaRPr dirty="0"/>
          </a:p>
          <a:p>
            <a:pPr marL="342900" lvl="0" indent="-228600" algn="l" rtl="0">
              <a:spcBef>
                <a:spcPts val="1000"/>
              </a:spcBef>
              <a:spcAft>
                <a:spcPts val="0"/>
              </a:spcAft>
              <a:buSzPts val="1800"/>
              <a:buNone/>
            </a:pPr>
            <a:endParaRPr dirty="0"/>
          </a:p>
          <a:p>
            <a:pPr marL="342900" lvl="0" indent="-342900" algn="l" rtl="0">
              <a:spcBef>
                <a:spcPts val="1000"/>
              </a:spcBef>
              <a:spcAft>
                <a:spcPts val="0"/>
              </a:spcAft>
              <a:buSzPts val="1800"/>
              <a:buFont typeface="Arial" panose="020B0604020202020204" pitchFamily="34" charset="0"/>
              <a:buChar char="•"/>
            </a:pPr>
            <a:r>
              <a:rPr lang="fr-FR" dirty="0"/>
              <a:t>J2 : Janvier / Février : Visio / point d’étape pour répondre aux questions</a:t>
            </a:r>
            <a:endParaRPr dirty="0"/>
          </a:p>
          <a:p>
            <a:pPr marL="342900" lvl="0" indent="-228600" algn="l" rtl="0">
              <a:spcBef>
                <a:spcPts val="1000"/>
              </a:spcBef>
              <a:spcAft>
                <a:spcPts val="0"/>
              </a:spcAft>
              <a:buSzPts val="1800"/>
              <a:buNone/>
            </a:pPr>
            <a:endParaRPr dirty="0"/>
          </a:p>
          <a:p>
            <a:pPr marL="342900" lvl="0" indent="-342900" algn="l" rtl="0">
              <a:spcBef>
                <a:spcPts val="1000"/>
              </a:spcBef>
              <a:spcAft>
                <a:spcPts val="0"/>
              </a:spcAft>
              <a:buSzPts val="1800"/>
              <a:buFont typeface="Arial" panose="020B0604020202020204" pitchFamily="34" charset="0"/>
              <a:buChar char="•"/>
            </a:pPr>
            <a:r>
              <a:rPr lang="fr-FR" dirty="0"/>
              <a:t>J3 : Avril/Mai : Présentiel / Retours d’expérience</a:t>
            </a:r>
            <a:endParaRPr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584"/>
        <p:cNvGrpSpPr/>
        <p:nvPr/>
      </p:nvGrpSpPr>
      <p:grpSpPr>
        <a:xfrm>
          <a:off x="0" y="0"/>
          <a:ext cx="0" cy="0"/>
          <a:chOff x="0" y="0"/>
          <a:chExt cx="0" cy="0"/>
        </a:xfrm>
      </p:grpSpPr>
      <p:sp>
        <p:nvSpPr>
          <p:cNvPr id="585" name="Google Shape;585;p57"/>
          <p:cNvSpPr txBox="1">
            <a:spLocks noGrp="1"/>
          </p:cNvSpPr>
          <p:nvPr>
            <p:ph type="title"/>
          </p:nvPr>
        </p:nvSpPr>
        <p:spPr>
          <a:xfrm>
            <a:off x="1473201" y="624110"/>
            <a:ext cx="10921999" cy="1280890"/>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262626"/>
              </a:buClr>
              <a:buSzPts val="3600"/>
              <a:buFont typeface="Century Gothic"/>
              <a:buNone/>
            </a:pPr>
            <a:r>
              <a:rPr lang="fr-FR"/>
              <a:t>Chercher la zone COURTE – Match à Thème(4)</a:t>
            </a:r>
            <a:endParaRPr/>
          </a:p>
        </p:txBody>
      </p:sp>
      <p:pic>
        <p:nvPicPr>
          <p:cNvPr id="586" name="Google Shape;586;p57"/>
          <p:cNvPicPr preferRelativeResize="0"/>
          <p:nvPr/>
        </p:nvPicPr>
        <p:blipFill rotWithShape="1">
          <a:blip r:embed="rId3">
            <a:alphaModFix/>
          </a:blip>
          <a:srcRect/>
          <a:stretch/>
        </p:blipFill>
        <p:spPr>
          <a:xfrm>
            <a:off x="185531" y="2040835"/>
            <a:ext cx="7300320" cy="4175020"/>
          </a:xfrm>
          <a:prstGeom prst="rect">
            <a:avLst/>
          </a:prstGeom>
          <a:noFill/>
          <a:ln>
            <a:noFill/>
          </a:ln>
        </p:spPr>
      </p:pic>
      <p:sp>
        <p:nvSpPr>
          <p:cNvPr id="587" name="Google Shape;587;p57"/>
          <p:cNvSpPr/>
          <p:nvPr/>
        </p:nvSpPr>
        <p:spPr>
          <a:xfrm>
            <a:off x="1895061" y="2580423"/>
            <a:ext cx="927652" cy="3095843"/>
          </a:xfrm>
          <a:prstGeom prst="rect">
            <a:avLst/>
          </a:prstGeom>
          <a:noFill/>
          <a:ln w="57150" cap="flat" cmpd="sng">
            <a:solidFill>
              <a:srgbClr val="FFFF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588" name="Google Shape;588;p57"/>
          <p:cNvSpPr/>
          <p:nvPr/>
        </p:nvSpPr>
        <p:spPr>
          <a:xfrm>
            <a:off x="4577812" y="2410435"/>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589" name="Google Shape;589;p57"/>
          <p:cNvSpPr/>
          <p:nvPr/>
        </p:nvSpPr>
        <p:spPr>
          <a:xfrm>
            <a:off x="5790915" y="5285326"/>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590" name="Google Shape;590;p57"/>
          <p:cNvSpPr/>
          <p:nvPr/>
        </p:nvSpPr>
        <p:spPr>
          <a:xfrm>
            <a:off x="5785851" y="2410435"/>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591" name="Google Shape;591;p57"/>
          <p:cNvSpPr/>
          <p:nvPr/>
        </p:nvSpPr>
        <p:spPr>
          <a:xfrm>
            <a:off x="4568511" y="5285325"/>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cxnSp>
        <p:nvCxnSpPr>
          <p:cNvPr id="592" name="Google Shape;592;p57"/>
          <p:cNvCxnSpPr/>
          <p:nvPr/>
        </p:nvCxnSpPr>
        <p:spPr>
          <a:xfrm>
            <a:off x="4697081" y="2274600"/>
            <a:ext cx="0" cy="3794896"/>
          </a:xfrm>
          <a:prstGeom prst="straightConnector1">
            <a:avLst/>
          </a:prstGeom>
          <a:noFill/>
          <a:ln w="38100" cap="flat" cmpd="sng">
            <a:solidFill>
              <a:srgbClr val="9D2D0F"/>
            </a:solidFill>
            <a:prstDash val="dash"/>
            <a:round/>
            <a:headEnd type="none" w="sm" len="sm"/>
            <a:tailEnd type="none" w="sm" len="sm"/>
          </a:ln>
        </p:spPr>
      </p:cxnSp>
      <p:cxnSp>
        <p:nvCxnSpPr>
          <p:cNvPr id="593" name="Google Shape;593;p57"/>
          <p:cNvCxnSpPr/>
          <p:nvPr/>
        </p:nvCxnSpPr>
        <p:spPr>
          <a:xfrm>
            <a:off x="5905120" y="2274600"/>
            <a:ext cx="0" cy="3794896"/>
          </a:xfrm>
          <a:prstGeom prst="straightConnector1">
            <a:avLst/>
          </a:prstGeom>
          <a:noFill/>
          <a:ln w="38100" cap="flat" cmpd="sng">
            <a:solidFill>
              <a:srgbClr val="9D2D0F"/>
            </a:solidFill>
            <a:prstDash val="dash"/>
            <a:round/>
            <a:headEnd type="none" w="sm" len="sm"/>
            <a:tailEnd type="none" w="sm" len="sm"/>
          </a:ln>
        </p:spPr>
      </p:cxnSp>
      <p:sp>
        <p:nvSpPr>
          <p:cNvPr id="594" name="Google Shape;594;p57"/>
          <p:cNvSpPr txBox="1"/>
          <p:nvPr/>
        </p:nvSpPr>
        <p:spPr>
          <a:xfrm>
            <a:off x="2167147" y="3894304"/>
            <a:ext cx="484750" cy="369332"/>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J2</a:t>
            </a:r>
            <a:endParaRPr/>
          </a:p>
        </p:txBody>
      </p:sp>
      <p:sp>
        <p:nvSpPr>
          <p:cNvPr id="595" name="Google Shape;595;p57"/>
          <p:cNvSpPr txBox="1">
            <a:spLocks noGrp="1"/>
          </p:cNvSpPr>
          <p:nvPr>
            <p:ph type="body" idx="1"/>
          </p:nvPr>
        </p:nvSpPr>
        <p:spPr>
          <a:xfrm>
            <a:off x="1118867" y="1283309"/>
            <a:ext cx="5697977" cy="1194828"/>
          </a:xfrm>
          <a:prstGeom prst="rect">
            <a:avLst/>
          </a:prstGeom>
          <a:noFill/>
          <a:ln>
            <a:noFill/>
          </a:ln>
        </p:spPr>
        <p:txBody>
          <a:bodyPr spcFirstLastPara="1" wrap="square" lIns="91425" tIns="45700" rIns="91425" bIns="45700" anchor="t" anchorCtr="0">
            <a:normAutofit fontScale="85000" lnSpcReduction="10000"/>
          </a:bodyPr>
          <a:lstStyle/>
          <a:p>
            <a:pPr marL="342900" lvl="0" indent="-342900" algn="l" rtl="0">
              <a:spcBef>
                <a:spcPts val="0"/>
              </a:spcBef>
              <a:spcAft>
                <a:spcPts val="0"/>
              </a:spcAft>
              <a:buSzPct val="100000"/>
              <a:buFont typeface="Arial" panose="020B0604020202020204" pitchFamily="34" charset="0"/>
              <a:buChar char="•"/>
            </a:pPr>
            <a:r>
              <a:rPr lang="fr-FR" dirty="0"/>
              <a:t>Match en 2 x 5 services</a:t>
            </a:r>
            <a:endParaRPr dirty="0"/>
          </a:p>
          <a:p>
            <a:pPr marL="342900" lvl="0" indent="-342900" algn="l" rtl="0">
              <a:spcBef>
                <a:spcPts val="1000"/>
              </a:spcBef>
              <a:spcAft>
                <a:spcPts val="0"/>
              </a:spcAft>
              <a:buSzPct val="100000"/>
              <a:buFont typeface="Arial" panose="020B0604020202020204" pitchFamily="34" charset="0"/>
              <a:buChar char="•"/>
            </a:pPr>
            <a:r>
              <a:rPr lang="fr-FR" dirty="0"/>
              <a:t>J1 sert dans la zone centrale et J2 réalise un amorti de mi court (2 essais = possibilité de prendre un risque)</a:t>
            </a:r>
            <a:endParaRPr dirty="0"/>
          </a:p>
          <a:p>
            <a:pPr marL="342900" lvl="0" indent="-342900" algn="l" rtl="0">
              <a:spcBef>
                <a:spcPts val="1000"/>
              </a:spcBef>
              <a:spcAft>
                <a:spcPts val="0"/>
              </a:spcAft>
              <a:buSzPct val="100000"/>
              <a:buFont typeface="Arial" panose="020B0604020202020204" pitchFamily="34" charset="0"/>
              <a:buChar char="•"/>
            </a:pPr>
            <a:r>
              <a:rPr lang="fr-FR" dirty="0"/>
              <a:t>J2 réalise un contre amortie OU un lob avec lift</a:t>
            </a:r>
            <a:endParaRPr dirty="0"/>
          </a:p>
        </p:txBody>
      </p:sp>
      <p:sp>
        <p:nvSpPr>
          <p:cNvPr id="596" name="Google Shape;596;p57"/>
          <p:cNvSpPr txBox="1"/>
          <p:nvPr/>
        </p:nvSpPr>
        <p:spPr>
          <a:xfrm>
            <a:off x="2266122" y="5778551"/>
            <a:ext cx="4847036" cy="1047448"/>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fontScale="47500" lnSpcReduction="20000"/>
          </a:bodyPr>
          <a:lstStyle/>
          <a:p>
            <a:pPr marL="342900" marR="0" lvl="0" indent="-342900" algn="l" rtl="0">
              <a:spcBef>
                <a:spcPts val="0"/>
              </a:spcBef>
              <a:spcAft>
                <a:spcPts val="0"/>
              </a:spcAft>
              <a:buClr>
                <a:schemeClr val="accent1"/>
              </a:buClr>
              <a:buSzPct val="1000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CRITERES DE REUSSITE</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Gagner le match</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J1: Réussir à atteindre la cible 3/5 + 60cm au dessus du filet (variable didactique) = trajectoire descendante rapide</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J2 3/5 en contre amortie + 30cm </a:t>
            </a:r>
            <a:r>
              <a:rPr lang="fr-FR" sz="1800" dirty="0" err="1">
                <a:solidFill>
                  <a:srgbClr val="3F3F3F"/>
                </a:solidFill>
                <a:latin typeface="Century Gothic"/>
                <a:ea typeface="Century Gothic"/>
                <a:cs typeface="Century Gothic"/>
                <a:sym typeface="Century Gothic"/>
              </a:rPr>
              <a:t>qu-dessus</a:t>
            </a:r>
            <a:r>
              <a:rPr lang="fr-FR" sz="1800" dirty="0">
                <a:solidFill>
                  <a:srgbClr val="3F3F3F"/>
                </a:solidFill>
                <a:latin typeface="Century Gothic"/>
                <a:ea typeface="Century Gothic"/>
                <a:cs typeface="Century Gothic"/>
                <a:sym typeface="Century Gothic"/>
              </a:rPr>
              <a:t> du filet</a:t>
            </a:r>
            <a:endParaRPr dirty="0"/>
          </a:p>
          <a:p>
            <a:pPr marL="342900" marR="0" lvl="0" indent="-288607" algn="l" rtl="0">
              <a:spcBef>
                <a:spcPts val="1000"/>
              </a:spcBef>
              <a:spcAft>
                <a:spcPts val="0"/>
              </a:spcAft>
              <a:buClr>
                <a:schemeClr val="accent1"/>
              </a:buClr>
              <a:buSzPct val="100000"/>
              <a:buFont typeface="Arial" panose="020B0604020202020204" pitchFamily="34" charset="0"/>
              <a:buChar char="•"/>
            </a:pPr>
            <a:endParaRPr sz="1800" dirty="0">
              <a:solidFill>
                <a:srgbClr val="3F3F3F"/>
              </a:solidFill>
              <a:latin typeface="Century Gothic"/>
              <a:ea typeface="Century Gothic"/>
              <a:cs typeface="Century Gothic"/>
              <a:sym typeface="Century Gothic"/>
            </a:endParaRPr>
          </a:p>
        </p:txBody>
      </p:sp>
      <p:sp>
        <p:nvSpPr>
          <p:cNvPr id="597" name="Google Shape;597;p57"/>
          <p:cNvSpPr txBox="1"/>
          <p:nvPr/>
        </p:nvSpPr>
        <p:spPr>
          <a:xfrm>
            <a:off x="7325750" y="1459372"/>
            <a:ext cx="4574702" cy="2595793"/>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a:bodyPr>
          <a:lstStyle/>
          <a:p>
            <a:pPr marL="342900" marR="0" lvl="0" indent="-342900" algn="l" rtl="0">
              <a:spcBef>
                <a:spcPts val="0"/>
              </a:spcBef>
              <a:spcAft>
                <a:spcPts val="0"/>
              </a:spcAft>
              <a:buClr>
                <a:schemeClr val="accent1"/>
              </a:buClr>
              <a:buSzPts val="18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CE PRIORITAIRES DU Contre amortie</a:t>
            </a:r>
            <a:endParaRPr dirty="0"/>
          </a:p>
          <a:p>
            <a:pPr marL="342900" marR="0" lvl="0" indent="-342900" algn="l" rtl="0">
              <a:spcBef>
                <a:spcPts val="1000"/>
              </a:spcBef>
              <a:spcAft>
                <a:spcPts val="0"/>
              </a:spcAft>
              <a:buClr>
                <a:schemeClr val="accent1"/>
              </a:buClr>
              <a:buSzPts val="18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Déplacement en fente pour finir sur la « jambe raquette » ou pas chassé + fente</a:t>
            </a:r>
            <a:endParaRPr dirty="0"/>
          </a:p>
          <a:p>
            <a:pPr marL="342900" marR="0" lvl="0" indent="-342900" algn="l" rtl="0">
              <a:spcBef>
                <a:spcPts val="1000"/>
              </a:spcBef>
              <a:spcAft>
                <a:spcPts val="0"/>
              </a:spcAft>
              <a:buClr>
                <a:schemeClr val="accent1"/>
              </a:buClr>
              <a:buSzPts val="18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Main en plateau</a:t>
            </a:r>
            <a:endParaRPr dirty="0"/>
          </a:p>
          <a:p>
            <a:pPr marL="342900" marR="0" lvl="0" indent="-342900" algn="l" rtl="0">
              <a:spcBef>
                <a:spcPts val="1000"/>
              </a:spcBef>
              <a:spcAft>
                <a:spcPts val="0"/>
              </a:spcAft>
              <a:buClr>
                <a:schemeClr val="accent1"/>
              </a:buClr>
              <a:buSzPts val="18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Chercher le volant haut</a:t>
            </a:r>
            <a:endParaRPr dirty="0"/>
          </a:p>
        </p:txBody>
      </p:sp>
      <p:sp>
        <p:nvSpPr>
          <p:cNvPr id="598" name="Google Shape;598;p57"/>
          <p:cNvSpPr txBox="1"/>
          <p:nvPr/>
        </p:nvSpPr>
        <p:spPr>
          <a:xfrm>
            <a:off x="7338121" y="4324931"/>
            <a:ext cx="4562332" cy="1351335"/>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fontScale="77500" lnSpcReduction="20000"/>
          </a:bodyPr>
          <a:lstStyle/>
          <a:p>
            <a:pPr marL="342900" marR="0" lvl="0" indent="-342900" algn="l" rtl="0">
              <a:spcBef>
                <a:spcPts val="0"/>
              </a:spcBef>
              <a:spcAft>
                <a:spcPts val="0"/>
              </a:spcAft>
              <a:buClr>
                <a:schemeClr val="accent1"/>
              </a:buClr>
              <a:buSzPct val="1000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EVOLUTION + dure pour J1</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Servir + aller toucher la ligne                  derrière</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EVOLUTION + dure pour J2</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Partir de la Zone avant =&gt; création d’un déplacement arrière (utilisation du ciseau)</a:t>
            </a:r>
            <a:endParaRPr dirty="0"/>
          </a:p>
        </p:txBody>
      </p:sp>
      <p:sp>
        <p:nvSpPr>
          <p:cNvPr id="599" name="Google Shape;599;p57"/>
          <p:cNvSpPr txBox="1"/>
          <p:nvPr/>
        </p:nvSpPr>
        <p:spPr>
          <a:xfrm>
            <a:off x="5088668" y="3917318"/>
            <a:ext cx="484750" cy="369332"/>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J1</a:t>
            </a:r>
            <a:endParaRPr/>
          </a:p>
        </p:txBody>
      </p:sp>
      <p:sp>
        <p:nvSpPr>
          <p:cNvPr id="600" name="Google Shape;600;p57"/>
          <p:cNvSpPr/>
          <p:nvPr/>
        </p:nvSpPr>
        <p:spPr>
          <a:xfrm rot="-424643">
            <a:off x="2319714" y="2410435"/>
            <a:ext cx="2930470" cy="2551639"/>
          </a:xfrm>
          <a:prstGeom prst="arc">
            <a:avLst>
              <a:gd name="adj1" fmla="val 11267195"/>
              <a:gd name="adj2" fmla="val 532988"/>
            </a:avLst>
          </a:prstGeom>
          <a:noFill/>
          <a:ln w="38100" cap="flat" cmpd="sng">
            <a:solidFill>
              <a:srgbClr val="FF0000"/>
            </a:solidFill>
            <a:prstDash val="solid"/>
            <a:round/>
            <a:headEnd type="triangle" w="lg" len="lg"/>
            <a:tailEnd type="oval"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entury Gothic"/>
              <a:ea typeface="Century Gothic"/>
              <a:cs typeface="Century Gothic"/>
              <a:sym typeface="Century Gothic"/>
            </a:endParaRPr>
          </a:p>
        </p:txBody>
      </p:sp>
      <p:sp>
        <p:nvSpPr>
          <p:cNvPr id="601" name="Google Shape;601;p57"/>
          <p:cNvSpPr/>
          <p:nvPr/>
        </p:nvSpPr>
        <p:spPr>
          <a:xfrm rot="-745517">
            <a:off x="1532696" y="3767767"/>
            <a:ext cx="2991912" cy="1020210"/>
          </a:xfrm>
          <a:prstGeom prst="arc">
            <a:avLst>
              <a:gd name="adj1" fmla="val 13444067"/>
              <a:gd name="adj2" fmla="val 679123"/>
            </a:avLst>
          </a:prstGeom>
          <a:noFill/>
          <a:ln w="38100" cap="flat" cmpd="sng">
            <a:solidFill>
              <a:srgbClr val="00B050"/>
            </a:solidFill>
            <a:prstDash val="solid"/>
            <a:round/>
            <a:headEnd type="oval" w="med" len="med"/>
            <a:tailEnd type="triangle" w="lg" len="lg"/>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entury Gothic"/>
              <a:ea typeface="Century Gothic"/>
              <a:cs typeface="Century Gothic"/>
              <a:sym typeface="Century Gothic"/>
            </a:endParaRPr>
          </a:p>
        </p:txBody>
      </p:sp>
      <p:cxnSp>
        <p:nvCxnSpPr>
          <p:cNvPr id="602" name="Google Shape;602;p57"/>
          <p:cNvCxnSpPr/>
          <p:nvPr/>
        </p:nvCxnSpPr>
        <p:spPr>
          <a:xfrm>
            <a:off x="10296939" y="4744278"/>
            <a:ext cx="622852" cy="0"/>
          </a:xfrm>
          <a:prstGeom prst="straightConnector1">
            <a:avLst/>
          </a:prstGeom>
          <a:noFill/>
          <a:ln w="38100" cap="flat" cmpd="sng">
            <a:solidFill>
              <a:srgbClr val="9D2D0F"/>
            </a:solidFill>
            <a:prstDash val="dash"/>
            <a:round/>
            <a:headEnd type="none" w="sm" len="sm"/>
            <a:tailEnd type="none" w="sm" len="sm"/>
          </a:ln>
        </p:spPr>
      </p:cxnSp>
      <p:sp>
        <p:nvSpPr>
          <p:cNvPr id="603" name="Google Shape;603;p57"/>
          <p:cNvSpPr/>
          <p:nvPr/>
        </p:nvSpPr>
        <p:spPr>
          <a:xfrm rot="-424643">
            <a:off x="3426735" y="3386525"/>
            <a:ext cx="1038030" cy="1932514"/>
          </a:xfrm>
          <a:prstGeom prst="arc">
            <a:avLst>
              <a:gd name="adj1" fmla="val 11267195"/>
              <a:gd name="adj2" fmla="val 581343"/>
            </a:avLst>
          </a:prstGeom>
          <a:noFill/>
          <a:ln w="38100" cap="flat" cmpd="sng">
            <a:solidFill>
              <a:srgbClr val="FF0000"/>
            </a:solidFill>
            <a:prstDash val="solid"/>
            <a:round/>
            <a:headEnd type="triangle" w="lg" len="lg"/>
            <a:tailEnd type="oval"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entury Gothic"/>
              <a:ea typeface="Century Gothic"/>
              <a:cs typeface="Century Gothic"/>
              <a:sym typeface="Century Gothic"/>
            </a:endParaRPr>
          </a:p>
        </p:txBody>
      </p:sp>
      <p:sp>
        <p:nvSpPr>
          <p:cNvPr id="604" name="Google Shape;604;p57"/>
          <p:cNvSpPr txBox="1"/>
          <p:nvPr/>
        </p:nvSpPr>
        <p:spPr>
          <a:xfrm>
            <a:off x="4934651" y="2881063"/>
            <a:ext cx="280956" cy="369332"/>
          </a:xfrm>
          <a:prstGeom prst="rect">
            <a:avLst/>
          </a:prstGeom>
          <a:solidFill>
            <a:srgbClr val="FF00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a:t>
            </a:r>
            <a:endParaRPr/>
          </a:p>
        </p:txBody>
      </p:sp>
      <p:sp>
        <p:nvSpPr>
          <p:cNvPr id="605" name="Google Shape;605;p57"/>
          <p:cNvSpPr txBox="1"/>
          <p:nvPr/>
        </p:nvSpPr>
        <p:spPr>
          <a:xfrm>
            <a:off x="4029195" y="3219861"/>
            <a:ext cx="280956" cy="369332"/>
          </a:xfrm>
          <a:prstGeom prst="rect">
            <a:avLst/>
          </a:prstGeom>
          <a:solidFill>
            <a:srgbClr val="FF00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3</a:t>
            </a:r>
            <a:endParaRPr/>
          </a:p>
        </p:txBody>
      </p:sp>
      <p:sp>
        <p:nvSpPr>
          <p:cNvPr id="606" name="Google Shape;606;p57"/>
          <p:cNvSpPr txBox="1"/>
          <p:nvPr/>
        </p:nvSpPr>
        <p:spPr>
          <a:xfrm>
            <a:off x="3078493" y="3524972"/>
            <a:ext cx="280956" cy="369332"/>
          </a:xfrm>
          <a:prstGeom prst="rect">
            <a:avLst/>
          </a:prstGeom>
          <a:solidFill>
            <a:srgbClr val="00B05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2</a:t>
            </a:r>
            <a:endParaRPr/>
          </a:p>
        </p:txBody>
      </p:sp>
      <p:sp>
        <p:nvSpPr>
          <p:cNvPr id="607" name="Google Shape;607;p57"/>
          <p:cNvSpPr txBox="1"/>
          <p:nvPr/>
        </p:nvSpPr>
        <p:spPr>
          <a:xfrm>
            <a:off x="8042208" y="5772927"/>
            <a:ext cx="3188693"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u="sng">
                <a:solidFill>
                  <a:schemeClr val="hlink"/>
                </a:solidFill>
                <a:latin typeface="Century Gothic"/>
                <a:ea typeface="Century Gothic"/>
                <a:cs typeface="Century Gothic"/>
                <a:sym typeface="Century Gothic"/>
                <a:hlinkClick r:id="rId4"/>
              </a:rPr>
              <a:t>Contre amortie coup droit </a:t>
            </a:r>
            <a:endParaRPr sz="1800">
              <a:solidFill>
                <a:schemeClr val="dk1"/>
              </a:solidFill>
              <a:latin typeface="Century Gothic"/>
              <a:ea typeface="Century Gothic"/>
              <a:cs typeface="Century Gothic"/>
              <a:sym typeface="Century Gothic"/>
            </a:endParaRPr>
          </a:p>
        </p:txBody>
      </p:sp>
      <p:sp>
        <p:nvSpPr>
          <p:cNvPr id="608" name="Google Shape;608;p57"/>
          <p:cNvSpPr txBox="1"/>
          <p:nvPr/>
        </p:nvSpPr>
        <p:spPr>
          <a:xfrm>
            <a:off x="8349674" y="6113271"/>
            <a:ext cx="2686954"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u="sng">
                <a:solidFill>
                  <a:schemeClr val="hlink"/>
                </a:solidFill>
                <a:latin typeface="Century Gothic"/>
                <a:ea typeface="Century Gothic"/>
                <a:cs typeface="Century Gothic"/>
                <a:sym typeface="Century Gothic"/>
                <a:hlinkClick r:id="rId5"/>
              </a:rPr>
              <a:t>Contre amortie Revers</a:t>
            </a:r>
            <a:endParaRPr sz="1800">
              <a:solidFill>
                <a:schemeClr val="dk1"/>
              </a:solidFill>
              <a:latin typeface="Century Gothic"/>
              <a:ea typeface="Century Gothic"/>
              <a:cs typeface="Century Gothic"/>
              <a:sym typeface="Century Gothic"/>
            </a:endParaRPr>
          </a:p>
        </p:txBody>
      </p:sp>
      <p:pic>
        <p:nvPicPr>
          <p:cNvPr id="609" name="Google Shape;609;p57"/>
          <p:cNvPicPr preferRelativeResize="0"/>
          <p:nvPr/>
        </p:nvPicPr>
        <p:blipFill rotWithShape="1">
          <a:blip r:embed="rId6">
            <a:alphaModFix/>
          </a:blip>
          <a:srcRect/>
          <a:stretch/>
        </p:blipFill>
        <p:spPr>
          <a:xfrm>
            <a:off x="10433326" y="2475179"/>
            <a:ext cx="1714500" cy="1181100"/>
          </a:xfrm>
          <a:prstGeom prst="rect">
            <a:avLst/>
          </a:prstGeom>
          <a:noFill/>
          <a:ln>
            <a:noFill/>
          </a:ln>
        </p:spPr>
      </p:pic>
      <p:sp>
        <p:nvSpPr>
          <p:cNvPr id="610" name="Google Shape;610;p57"/>
          <p:cNvSpPr txBox="1"/>
          <p:nvPr/>
        </p:nvSpPr>
        <p:spPr>
          <a:xfrm>
            <a:off x="9368483" y="6488668"/>
            <a:ext cx="48923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u="sng">
                <a:solidFill>
                  <a:schemeClr val="hlink"/>
                </a:solidFill>
                <a:latin typeface="Century Gothic"/>
                <a:ea typeface="Century Gothic"/>
                <a:cs typeface="Century Gothic"/>
                <a:sym typeface="Century Gothic"/>
                <a:hlinkClick r:id="rId7"/>
              </a:rPr>
              <a:t>Lift</a:t>
            </a:r>
            <a:endParaRPr sz="1800">
              <a:solidFill>
                <a:schemeClr val="dk1"/>
              </a:solidFill>
              <a:latin typeface="Century Gothic"/>
              <a:ea typeface="Century Gothic"/>
              <a:cs typeface="Century Gothic"/>
              <a:sym typeface="Century Gothic"/>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614"/>
        <p:cNvGrpSpPr/>
        <p:nvPr/>
      </p:nvGrpSpPr>
      <p:grpSpPr>
        <a:xfrm>
          <a:off x="0" y="0"/>
          <a:ext cx="0" cy="0"/>
          <a:chOff x="0" y="0"/>
          <a:chExt cx="0" cy="0"/>
        </a:xfrm>
      </p:grpSpPr>
      <p:sp>
        <p:nvSpPr>
          <p:cNvPr id="615" name="Google Shape;615;p58"/>
          <p:cNvSpPr txBox="1">
            <a:spLocks noGrp="1"/>
          </p:cNvSpPr>
          <p:nvPr>
            <p:ph type="title"/>
          </p:nvPr>
        </p:nvSpPr>
        <p:spPr>
          <a:xfrm>
            <a:off x="1473201" y="624110"/>
            <a:ext cx="10921999" cy="1280890"/>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262626"/>
              </a:buClr>
              <a:buSzPts val="3600"/>
              <a:buFont typeface="Century Gothic"/>
              <a:buNone/>
            </a:pPr>
            <a:r>
              <a:rPr lang="fr-FR"/>
              <a:t>Chercher la zone COURTE – PARTENAIRES</a:t>
            </a:r>
            <a:endParaRPr/>
          </a:p>
        </p:txBody>
      </p:sp>
      <p:pic>
        <p:nvPicPr>
          <p:cNvPr id="616" name="Google Shape;616;p58"/>
          <p:cNvPicPr preferRelativeResize="0"/>
          <p:nvPr/>
        </p:nvPicPr>
        <p:blipFill rotWithShape="1">
          <a:blip r:embed="rId3">
            <a:alphaModFix/>
          </a:blip>
          <a:srcRect/>
          <a:stretch/>
        </p:blipFill>
        <p:spPr>
          <a:xfrm>
            <a:off x="185531" y="2040835"/>
            <a:ext cx="7300320" cy="4175020"/>
          </a:xfrm>
          <a:prstGeom prst="rect">
            <a:avLst/>
          </a:prstGeom>
          <a:noFill/>
          <a:ln>
            <a:noFill/>
          </a:ln>
        </p:spPr>
      </p:pic>
      <p:sp>
        <p:nvSpPr>
          <p:cNvPr id="617" name="Google Shape;617;p58"/>
          <p:cNvSpPr/>
          <p:nvPr/>
        </p:nvSpPr>
        <p:spPr>
          <a:xfrm>
            <a:off x="1895061" y="2580423"/>
            <a:ext cx="927652" cy="3095843"/>
          </a:xfrm>
          <a:prstGeom prst="rect">
            <a:avLst/>
          </a:prstGeom>
          <a:noFill/>
          <a:ln w="57150" cap="flat" cmpd="sng">
            <a:solidFill>
              <a:srgbClr val="FFFF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618" name="Google Shape;618;p58"/>
          <p:cNvSpPr/>
          <p:nvPr/>
        </p:nvSpPr>
        <p:spPr>
          <a:xfrm>
            <a:off x="4577812" y="2410435"/>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619" name="Google Shape;619;p58"/>
          <p:cNvSpPr/>
          <p:nvPr/>
        </p:nvSpPr>
        <p:spPr>
          <a:xfrm>
            <a:off x="5790915" y="5285326"/>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620" name="Google Shape;620;p58"/>
          <p:cNvSpPr/>
          <p:nvPr/>
        </p:nvSpPr>
        <p:spPr>
          <a:xfrm>
            <a:off x="5785851" y="2410435"/>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621" name="Google Shape;621;p58"/>
          <p:cNvSpPr/>
          <p:nvPr/>
        </p:nvSpPr>
        <p:spPr>
          <a:xfrm>
            <a:off x="4568511" y="5285325"/>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cxnSp>
        <p:nvCxnSpPr>
          <p:cNvPr id="622" name="Google Shape;622;p58"/>
          <p:cNvCxnSpPr/>
          <p:nvPr/>
        </p:nvCxnSpPr>
        <p:spPr>
          <a:xfrm>
            <a:off x="4697081" y="2274600"/>
            <a:ext cx="0" cy="3794896"/>
          </a:xfrm>
          <a:prstGeom prst="straightConnector1">
            <a:avLst/>
          </a:prstGeom>
          <a:noFill/>
          <a:ln w="38100" cap="flat" cmpd="sng">
            <a:solidFill>
              <a:srgbClr val="9D2D0F"/>
            </a:solidFill>
            <a:prstDash val="dash"/>
            <a:round/>
            <a:headEnd type="none" w="sm" len="sm"/>
            <a:tailEnd type="none" w="sm" len="sm"/>
          </a:ln>
        </p:spPr>
      </p:cxnSp>
      <p:cxnSp>
        <p:nvCxnSpPr>
          <p:cNvPr id="623" name="Google Shape;623;p58"/>
          <p:cNvCxnSpPr/>
          <p:nvPr/>
        </p:nvCxnSpPr>
        <p:spPr>
          <a:xfrm>
            <a:off x="5905120" y="2274600"/>
            <a:ext cx="0" cy="3794896"/>
          </a:xfrm>
          <a:prstGeom prst="straightConnector1">
            <a:avLst/>
          </a:prstGeom>
          <a:noFill/>
          <a:ln w="38100" cap="flat" cmpd="sng">
            <a:solidFill>
              <a:srgbClr val="9D2D0F"/>
            </a:solidFill>
            <a:prstDash val="dash"/>
            <a:round/>
            <a:headEnd type="none" w="sm" len="sm"/>
            <a:tailEnd type="none" w="sm" len="sm"/>
          </a:ln>
        </p:spPr>
      </p:cxnSp>
      <p:sp>
        <p:nvSpPr>
          <p:cNvPr id="624" name="Google Shape;624;p58"/>
          <p:cNvSpPr txBox="1"/>
          <p:nvPr/>
        </p:nvSpPr>
        <p:spPr>
          <a:xfrm>
            <a:off x="2167147" y="3894304"/>
            <a:ext cx="484750" cy="369332"/>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J2</a:t>
            </a:r>
            <a:endParaRPr/>
          </a:p>
        </p:txBody>
      </p:sp>
      <p:sp>
        <p:nvSpPr>
          <p:cNvPr id="625" name="Google Shape;625;p58"/>
          <p:cNvSpPr txBox="1">
            <a:spLocks noGrp="1"/>
          </p:cNvSpPr>
          <p:nvPr>
            <p:ph type="body" idx="1"/>
          </p:nvPr>
        </p:nvSpPr>
        <p:spPr>
          <a:xfrm>
            <a:off x="1118867" y="1283309"/>
            <a:ext cx="5697977" cy="1194828"/>
          </a:xfrm>
          <a:prstGeom prst="rect">
            <a:avLst/>
          </a:prstGeom>
          <a:noFill/>
          <a:ln>
            <a:noFill/>
          </a:ln>
        </p:spPr>
        <p:txBody>
          <a:bodyPr spcFirstLastPara="1" wrap="square" lIns="91425" tIns="45700" rIns="91425" bIns="45700" anchor="t" anchorCtr="0">
            <a:normAutofit fontScale="92500" lnSpcReduction="20000"/>
          </a:bodyPr>
          <a:lstStyle/>
          <a:p>
            <a:pPr marL="342900" lvl="0" indent="-342900" algn="l" rtl="0">
              <a:spcBef>
                <a:spcPts val="0"/>
              </a:spcBef>
              <a:spcAft>
                <a:spcPts val="0"/>
              </a:spcAft>
              <a:buSzPct val="100000"/>
              <a:buFont typeface="Arial" panose="020B0604020202020204" pitchFamily="34" charset="0"/>
              <a:buChar char="•"/>
            </a:pPr>
            <a:r>
              <a:rPr lang="fr-FR" dirty="0"/>
              <a:t>10 Services</a:t>
            </a:r>
            <a:endParaRPr dirty="0"/>
          </a:p>
          <a:p>
            <a:pPr marL="342900" lvl="0" indent="-342900" algn="l" rtl="0">
              <a:spcBef>
                <a:spcPts val="1000"/>
              </a:spcBef>
              <a:spcAft>
                <a:spcPts val="0"/>
              </a:spcAft>
              <a:buSzPct val="100000"/>
              <a:buFont typeface="Arial" panose="020B0604020202020204" pitchFamily="34" charset="0"/>
              <a:buChar char="•"/>
            </a:pPr>
            <a:r>
              <a:rPr lang="fr-FR" dirty="0"/>
              <a:t>J1 sert dans la zone centrale et J2 réalise un amorti de mi court</a:t>
            </a:r>
            <a:endParaRPr dirty="0"/>
          </a:p>
          <a:p>
            <a:pPr marL="342900" lvl="0" indent="-342900" algn="l" rtl="0">
              <a:spcBef>
                <a:spcPts val="1000"/>
              </a:spcBef>
              <a:spcAft>
                <a:spcPts val="0"/>
              </a:spcAft>
              <a:buSzPct val="100000"/>
              <a:buFont typeface="Arial" panose="020B0604020202020204" pitchFamily="34" charset="0"/>
              <a:buChar char="•"/>
            </a:pPr>
            <a:r>
              <a:rPr lang="fr-FR" dirty="0"/>
              <a:t>Pas de jeu derrière</a:t>
            </a:r>
            <a:endParaRPr dirty="0"/>
          </a:p>
        </p:txBody>
      </p:sp>
      <p:sp>
        <p:nvSpPr>
          <p:cNvPr id="626" name="Google Shape;626;p58"/>
          <p:cNvSpPr txBox="1"/>
          <p:nvPr/>
        </p:nvSpPr>
        <p:spPr>
          <a:xfrm>
            <a:off x="2266122" y="5778551"/>
            <a:ext cx="4847036" cy="1047448"/>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fontScale="77500" lnSpcReduction="20000"/>
          </a:bodyPr>
          <a:lstStyle/>
          <a:p>
            <a:pPr marL="342900" marR="0" lvl="0" indent="-342900" algn="l" rtl="0">
              <a:spcBef>
                <a:spcPts val="0"/>
              </a:spcBef>
              <a:spcAft>
                <a:spcPts val="0"/>
              </a:spcAft>
              <a:buClr>
                <a:schemeClr val="accent1"/>
              </a:buClr>
              <a:buSzPct val="1000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CRITERES DE REUSSITE</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6/10 au total</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Au moins 1x 3 pts sur 1 service (</a:t>
            </a:r>
            <a:r>
              <a:rPr lang="fr-FR" sz="1800" dirty="0" err="1">
                <a:solidFill>
                  <a:srgbClr val="3F3F3F"/>
                </a:solidFill>
                <a:latin typeface="Century Gothic"/>
                <a:ea typeface="Century Gothic"/>
                <a:cs typeface="Century Gothic"/>
                <a:sym typeface="Century Gothic"/>
              </a:rPr>
              <a:t>cf</a:t>
            </a:r>
            <a:r>
              <a:rPr lang="fr-FR" sz="1800" dirty="0">
                <a:solidFill>
                  <a:srgbClr val="3F3F3F"/>
                </a:solidFill>
                <a:latin typeface="Century Gothic"/>
                <a:ea typeface="Century Gothic"/>
                <a:cs typeface="Century Gothic"/>
                <a:sym typeface="Century Gothic"/>
              </a:rPr>
              <a:t> comptage des pts)</a:t>
            </a:r>
            <a:endParaRPr dirty="0"/>
          </a:p>
          <a:p>
            <a:pPr marL="374333" marR="0" lvl="0" indent="-285750" algn="l" rtl="0">
              <a:spcBef>
                <a:spcPts val="1000"/>
              </a:spcBef>
              <a:spcAft>
                <a:spcPts val="0"/>
              </a:spcAft>
              <a:buClr>
                <a:schemeClr val="accent1"/>
              </a:buClr>
              <a:buSzPct val="100000"/>
              <a:buFont typeface="Arial" panose="020B0604020202020204" pitchFamily="34" charset="0"/>
              <a:buChar char="•"/>
            </a:pPr>
            <a:endParaRPr sz="1800" dirty="0">
              <a:solidFill>
                <a:srgbClr val="3F3F3F"/>
              </a:solidFill>
              <a:latin typeface="Century Gothic"/>
              <a:ea typeface="Century Gothic"/>
              <a:cs typeface="Century Gothic"/>
              <a:sym typeface="Century Gothic"/>
            </a:endParaRPr>
          </a:p>
        </p:txBody>
      </p:sp>
      <p:sp>
        <p:nvSpPr>
          <p:cNvPr id="627" name="Google Shape;627;p58"/>
          <p:cNvSpPr txBox="1"/>
          <p:nvPr/>
        </p:nvSpPr>
        <p:spPr>
          <a:xfrm>
            <a:off x="7325750" y="1184168"/>
            <a:ext cx="4574702" cy="1203154"/>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a:bodyPr>
          <a:lstStyle/>
          <a:p>
            <a:pPr marL="342900" marR="0" lvl="0" indent="-342900" algn="l" rtl="0">
              <a:spcBef>
                <a:spcPts val="0"/>
              </a:spcBef>
              <a:spcAft>
                <a:spcPts val="0"/>
              </a:spcAft>
              <a:buClr>
                <a:schemeClr val="accent1"/>
              </a:buClr>
              <a:buSzPts val="18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CE PRIORITAIRES DE l’Amortie Mi court</a:t>
            </a:r>
            <a:endParaRPr dirty="0"/>
          </a:p>
          <a:p>
            <a:pPr marL="342900" marR="0" lvl="0" indent="-342900" algn="l" rtl="0">
              <a:spcBef>
                <a:spcPts val="1000"/>
              </a:spcBef>
              <a:spcAft>
                <a:spcPts val="0"/>
              </a:spcAft>
              <a:buClr>
                <a:schemeClr val="accent1"/>
              </a:buClr>
              <a:buSzPts val="18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Identiques </a:t>
            </a:r>
            <a:endParaRPr dirty="0"/>
          </a:p>
        </p:txBody>
      </p:sp>
      <p:sp>
        <p:nvSpPr>
          <p:cNvPr id="628" name="Google Shape;628;p58"/>
          <p:cNvSpPr txBox="1"/>
          <p:nvPr/>
        </p:nvSpPr>
        <p:spPr>
          <a:xfrm>
            <a:off x="7310337" y="2493864"/>
            <a:ext cx="4881663" cy="1351335"/>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fontScale="77500" lnSpcReduction="20000"/>
          </a:bodyPr>
          <a:lstStyle/>
          <a:p>
            <a:pPr marL="342900" marR="0" lvl="0" indent="-342900" algn="l" rtl="0">
              <a:spcBef>
                <a:spcPts val="0"/>
              </a:spcBef>
              <a:spcAft>
                <a:spcPts val="0"/>
              </a:spcAft>
              <a:buClr>
                <a:schemeClr val="accent1"/>
              </a:buClr>
              <a:buSzPct val="1000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EVOLUTION + facile</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Commencer par des échanges à mi court</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EVOLUTION + dure pour J2</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Partir de la Zone avant =&gt; création d’un déplacement arrière (utilisation du ciseau)</a:t>
            </a:r>
            <a:endParaRPr dirty="0"/>
          </a:p>
          <a:p>
            <a:pPr marL="374333" marR="0" lvl="0" indent="-285750" algn="l" rtl="0">
              <a:spcBef>
                <a:spcPts val="1000"/>
              </a:spcBef>
              <a:spcAft>
                <a:spcPts val="0"/>
              </a:spcAft>
              <a:buClr>
                <a:schemeClr val="accent1"/>
              </a:buClr>
              <a:buSzPct val="100000"/>
              <a:buFont typeface="Arial" panose="020B0604020202020204" pitchFamily="34" charset="0"/>
              <a:buChar char="•"/>
            </a:pPr>
            <a:endParaRPr sz="1800" dirty="0">
              <a:solidFill>
                <a:srgbClr val="3F3F3F"/>
              </a:solidFill>
              <a:latin typeface="Century Gothic"/>
              <a:ea typeface="Century Gothic"/>
              <a:cs typeface="Century Gothic"/>
              <a:sym typeface="Century Gothic"/>
            </a:endParaRPr>
          </a:p>
        </p:txBody>
      </p:sp>
      <p:sp>
        <p:nvSpPr>
          <p:cNvPr id="629" name="Google Shape;629;p58"/>
          <p:cNvSpPr txBox="1"/>
          <p:nvPr/>
        </p:nvSpPr>
        <p:spPr>
          <a:xfrm>
            <a:off x="5088668" y="3917318"/>
            <a:ext cx="484750" cy="369332"/>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J1</a:t>
            </a:r>
            <a:endParaRPr/>
          </a:p>
        </p:txBody>
      </p:sp>
      <p:sp>
        <p:nvSpPr>
          <p:cNvPr id="630" name="Google Shape;630;p58"/>
          <p:cNvSpPr/>
          <p:nvPr/>
        </p:nvSpPr>
        <p:spPr>
          <a:xfrm rot="-424643">
            <a:off x="2319714" y="2410435"/>
            <a:ext cx="2930470" cy="2551639"/>
          </a:xfrm>
          <a:prstGeom prst="arc">
            <a:avLst>
              <a:gd name="adj1" fmla="val 11267195"/>
              <a:gd name="adj2" fmla="val 532988"/>
            </a:avLst>
          </a:prstGeom>
          <a:noFill/>
          <a:ln w="38100" cap="flat" cmpd="sng">
            <a:solidFill>
              <a:srgbClr val="FF0000"/>
            </a:solidFill>
            <a:prstDash val="solid"/>
            <a:round/>
            <a:headEnd type="triangle" w="lg" len="lg"/>
            <a:tailEnd type="oval"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entury Gothic"/>
              <a:ea typeface="Century Gothic"/>
              <a:cs typeface="Century Gothic"/>
              <a:sym typeface="Century Gothic"/>
            </a:endParaRPr>
          </a:p>
        </p:txBody>
      </p:sp>
      <p:sp>
        <p:nvSpPr>
          <p:cNvPr id="631" name="Google Shape;631;p58"/>
          <p:cNvSpPr/>
          <p:nvPr/>
        </p:nvSpPr>
        <p:spPr>
          <a:xfrm rot="-745517">
            <a:off x="1532696" y="3767767"/>
            <a:ext cx="2991912" cy="1020210"/>
          </a:xfrm>
          <a:prstGeom prst="arc">
            <a:avLst>
              <a:gd name="adj1" fmla="val 13444067"/>
              <a:gd name="adj2" fmla="val 679123"/>
            </a:avLst>
          </a:prstGeom>
          <a:noFill/>
          <a:ln w="38100" cap="flat" cmpd="sng">
            <a:solidFill>
              <a:srgbClr val="00B050"/>
            </a:solidFill>
            <a:prstDash val="solid"/>
            <a:round/>
            <a:headEnd type="oval" w="med" len="med"/>
            <a:tailEnd type="triangle" w="lg" len="lg"/>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entury Gothic"/>
              <a:ea typeface="Century Gothic"/>
              <a:cs typeface="Century Gothic"/>
              <a:sym typeface="Century Gothic"/>
            </a:endParaRPr>
          </a:p>
        </p:txBody>
      </p:sp>
      <p:sp>
        <p:nvSpPr>
          <p:cNvPr id="632" name="Google Shape;632;p58"/>
          <p:cNvSpPr txBox="1"/>
          <p:nvPr/>
        </p:nvSpPr>
        <p:spPr>
          <a:xfrm>
            <a:off x="7309037" y="3894303"/>
            <a:ext cx="4882963" cy="2966701"/>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a:bodyPr>
          <a:lstStyle/>
          <a:p>
            <a:pPr marL="342900" marR="0" lvl="0" indent="-342900" algn="l" rtl="0">
              <a:spcBef>
                <a:spcPts val="0"/>
              </a:spcBef>
              <a:spcAft>
                <a:spcPts val="0"/>
              </a:spcAft>
              <a:buClr>
                <a:schemeClr val="accent1"/>
              </a:buClr>
              <a:buSzPts val="1800"/>
              <a:buFont typeface="Noto Sans Symbols"/>
              <a:buChar char="🠶"/>
            </a:pPr>
            <a:r>
              <a:rPr lang="fr-FR" sz="1800" b="1" u="sng">
                <a:solidFill>
                  <a:srgbClr val="3F3F3F"/>
                </a:solidFill>
                <a:latin typeface="Century Gothic"/>
                <a:ea typeface="Century Gothic"/>
                <a:cs typeface="Century Gothic"/>
                <a:sym typeface="Century Gothic"/>
              </a:rPr>
              <a:t>Comptage des points</a:t>
            </a:r>
            <a:endParaRPr/>
          </a:p>
          <a:p>
            <a:pPr marL="342900" marR="0" lvl="0" indent="-228600" algn="l" rtl="0">
              <a:spcBef>
                <a:spcPts val="1000"/>
              </a:spcBef>
              <a:spcAft>
                <a:spcPts val="0"/>
              </a:spcAft>
              <a:buClr>
                <a:schemeClr val="accent1"/>
              </a:buClr>
              <a:buSzPts val="1800"/>
              <a:buFont typeface="Noto Sans Symbols"/>
              <a:buNone/>
            </a:pPr>
            <a:endParaRPr sz="1800">
              <a:solidFill>
                <a:srgbClr val="3F3F3F"/>
              </a:solidFill>
              <a:latin typeface="Century Gothic"/>
              <a:ea typeface="Century Gothic"/>
              <a:cs typeface="Century Gothic"/>
              <a:sym typeface="Century Gothic"/>
            </a:endParaRPr>
          </a:p>
          <a:p>
            <a:pPr marL="342900" marR="0" lvl="0" indent="-228600" algn="l" rtl="0">
              <a:spcBef>
                <a:spcPts val="1000"/>
              </a:spcBef>
              <a:spcAft>
                <a:spcPts val="0"/>
              </a:spcAft>
              <a:buClr>
                <a:schemeClr val="accent1"/>
              </a:buClr>
              <a:buSzPts val="1800"/>
              <a:buFont typeface="Noto Sans Symbols"/>
              <a:buNone/>
            </a:pPr>
            <a:endParaRPr sz="1800">
              <a:solidFill>
                <a:srgbClr val="3F3F3F"/>
              </a:solidFill>
              <a:latin typeface="Century Gothic"/>
              <a:ea typeface="Century Gothic"/>
              <a:cs typeface="Century Gothic"/>
              <a:sym typeface="Century Gothic"/>
            </a:endParaRPr>
          </a:p>
        </p:txBody>
      </p:sp>
      <p:graphicFrame>
        <p:nvGraphicFramePr>
          <p:cNvPr id="633" name="Google Shape;633;p58"/>
          <p:cNvGraphicFramePr/>
          <p:nvPr/>
        </p:nvGraphicFramePr>
        <p:xfrm>
          <a:off x="7334262" y="4226551"/>
          <a:ext cx="4857750" cy="2578125"/>
        </p:xfrm>
        <a:graphic>
          <a:graphicData uri="http://schemas.openxmlformats.org/drawingml/2006/table">
            <a:tbl>
              <a:tblPr firstRow="1" bandRow="1">
                <a:noFill/>
                <a:tableStyleId>{CD279582-A915-4A2D-AD15-06A6B02AB0D4}</a:tableStyleId>
              </a:tblPr>
              <a:tblGrid>
                <a:gridCol w="485775">
                  <a:extLst>
                    <a:ext uri="{9D8B030D-6E8A-4147-A177-3AD203B41FA5}">
                      <a16:colId xmlns:a16="http://schemas.microsoft.com/office/drawing/2014/main" val="20000"/>
                    </a:ext>
                  </a:extLst>
                </a:gridCol>
                <a:gridCol w="485775">
                  <a:extLst>
                    <a:ext uri="{9D8B030D-6E8A-4147-A177-3AD203B41FA5}">
                      <a16:colId xmlns:a16="http://schemas.microsoft.com/office/drawing/2014/main" val="20001"/>
                    </a:ext>
                  </a:extLst>
                </a:gridCol>
                <a:gridCol w="485775">
                  <a:extLst>
                    <a:ext uri="{9D8B030D-6E8A-4147-A177-3AD203B41FA5}">
                      <a16:colId xmlns:a16="http://schemas.microsoft.com/office/drawing/2014/main" val="20002"/>
                    </a:ext>
                  </a:extLst>
                </a:gridCol>
                <a:gridCol w="485775">
                  <a:extLst>
                    <a:ext uri="{9D8B030D-6E8A-4147-A177-3AD203B41FA5}">
                      <a16:colId xmlns:a16="http://schemas.microsoft.com/office/drawing/2014/main" val="20003"/>
                    </a:ext>
                  </a:extLst>
                </a:gridCol>
                <a:gridCol w="485775">
                  <a:extLst>
                    <a:ext uri="{9D8B030D-6E8A-4147-A177-3AD203B41FA5}">
                      <a16:colId xmlns:a16="http://schemas.microsoft.com/office/drawing/2014/main" val="20004"/>
                    </a:ext>
                  </a:extLst>
                </a:gridCol>
                <a:gridCol w="485775">
                  <a:extLst>
                    <a:ext uri="{9D8B030D-6E8A-4147-A177-3AD203B41FA5}">
                      <a16:colId xmlns:a16="http://schemas.microsoft.com/office/drawing/2014/main" val="20005"/>
                    </a:ext>
                  </a:extLst>
                </a:gridCol>
                <a:gridCol w="485775">
                  <a:extLst>
                    <a:ext uri="{9D8B030D-6E8A-4147-A177-3AD203B41FA5}">
                      <a16:colId xmlns:a16="http://schemas.microsoft.com/office/drawing/2014/main" val="20006"/>
                    </a:ext>
                  </a:extLst>
                </a:gridCol>
                <a:gridCol w="485775">
                  <a:extLst>
                    <a:ext uri="{9D8B030D-6E8A-4147-A177-3AD203B41FA5}">
                      <a16:colId xmlns:a16="http://schemas.microsoft.com/office/drawing/2014/main" val="20007"/>
                    </a:ext>
                  </a:extLst>
                </a:gridCol>
                <a:gridCol w="485775">
                  <a:extLst>
                    <a:ext uri="{9D8B030D-6E8A-4147-A177-3AD203B41FA5}">
                      <a16:colId xmlns:a16="http://schemas.microsoft.com/office/drawing/2014/main" val="20008"/>
                    </a:ext>
                  </a:extLst>
                </a:gridCol>
                <a:gridCol w="485775">
                  <a:extLst>
                    <a:ext uri="{9D8B030D-6E8A-4147-A177-3AD203B41FA5}">
                      <a16:colId xmlns:a16="http://schemas.microsoft.com/office/drawing/2014/main" val="20009"/>
                    </a:ext>
                  </a:extLst>
                </a:gridCol>
              </a:tblGrid>
              <a:tr h="234375">
                <a:tc>
                  <a:txBody>
                    <a:bodyPr/>
                    <a:lstStyle/>
                    <a:p>
                      <a:pPr marL="0" marR="0" lvl="0" indent="0" algn="ctr" rtl="0">
                        <a:spcBef>
                          <a:spcPts val="0"/>
                        </a:spcBef>
                        <a:spcAft>
                          <a:spcPts val="0"/>
                        </a:spcAft>
                        <a:buNone/>
                      </a:pPr>
                      <a:r>
                        <a:rPr lang="fr-FR" sz="900" u="none" strike="noStrike" cap="none"/>
                        <a:t>S1</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S2</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S3</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S4</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S5</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S6</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S7</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S8</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S9</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S10</a:t>
                      </a:r>
                      <a:endParaRPr/>
                    </a:p>
                  </a:txBody>
                  <a:tcPr marL="91450" marR="91450" marT="45725" marB="45725"/>
                </a:tc>
                <a:extLst>
                  <a:ext uri="{0D108BD9-81ED-4DB2-BD59-A6C34878D82A}">
                    <a16:rowId xmlns:a16="http://schemas.microsoft.com/office/drawing/2014/main" val="10000"/>
                  </a:ext>
                </a:extLst>
              </a:tr>
              <a:tr h="234375">
                <a:tc>
                  <a:txBody>
                    <a:bodyPr/>
                    <a:lstStyle/>
                    <a:p>
                      <a:pPr marL="0" marR="0" lvl="0" indent="0" algn="ctr" rtl="0">
                        <a:spcBef>
                          <a:spcPts val="0"/>
                        </a:spcBef>
                        <a:spcAft>
                          <a:spcPts val="0"/>
                        </a:spcAft>
                        <a:buNone/>
                      </a:pPr>
                      <a:r>
                        <a:rPr lang="fr-FR" sz="900" u="none" strike="noStrike" cap="none"/>
                        <a:t>1</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1</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1</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1</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1</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1</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1</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1</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1</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1</a:t>
                      </a:r>
                      <a:endParaRPr/>
                    </a:p>
                  </a:txBody>
                  <a:tcPr marL="91450" marR="91450" marT="45725" marB="45725"/>
                </a:tc>
                <a:extLst>
                  <a:ext uri="{0D108BD9-81ED-4DB2-BD59-A6C34878D82A}">
                    <a16:rowId xmlns:a16="http://schemas.microsoft.com/office/drawing/2014/main" val="10001"/>
                  </a:ext>
                </a:extLst>
              </a:tr>
              <a:tr h="234375">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r>
                        <a:rPr lang="fr-FR" sz="900" u="none" strike="noStrike" cap="none"/>
                        <a:t>2</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2</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2</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2</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2</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2</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2</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2</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2</a:t>
                      </a:r>
                      <a:endParaRPr/>
                    </a:p>
                  </a:txBody>
                  <a:tcPr marL="91450" marR="91450" marT="45725" marB="45725"/>
                </a:tc>
                <a:extLst>
                  <a:ext uri="{0D108BD9-81ED-4DB2-BD59-A6C34878D82A}">
                    <a16:rowId xmlns:a16="http://schemas.microsoft.com/office/drawing/2014/main" val="10002"/>
                  </a:ext>
                </a:extLst>
              </a:tr>
              <a:tr h="234375">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r>
                        <a:rPr lang="fr-FR" sz="900" u="none" strike="noStrike" cap="none"/>
                        <a:t>3</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3</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3</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3</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3</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3</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3</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3</a:t>
                      </a:r>
                      <a:endParaRPr/>
                    </a:p>
                  </a:txBody>
                  <a:tcPr marL="91450" marR="91450" marT="45725" marB="45725"/>
                </a:tc>
                <a:extLst>
                  <a:ext uri="{0D108BD9-81ED-4DB2-BD59-A6C34878D82A}">
                    <a16:rowId xmlns:a16="http://schemas.microsoft.com/office/drawing/2014/main" val="10003"/>
                  </a:ext>
                </a:extLst>
              </a:tr>
              <a:tr h="234375">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r>
                        <a:rPr lang="fr-FR" sz="900" u="none" strike="noStrike" cap="none"/>
                        <a:t>4</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4</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4</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4</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4</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4</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4</a:t>
                      </a:r>
                      <a:endParaRPr/>
                    </a:p>
                  </a:txBody>
                  <a:tcPr marL="91450" marR="91450" marT="45725" marB="45725"/>
                </a:tc>
                <a:extLst>
                  <a:ext uri="{0D108BD9-81ED-4DB2-BD59-A6C34878D82A}">
                    <a16:rowId xmlns:a16="http://schemas.microsoft.com/office/drawing/2014/main" val="10004"/>
                  </a:ext>
                </a:extLst>
              </a:tr>
              <a:tr h="234375">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r>
                        <a:rPr lang="fr-FR" sz="900" u="none" strike="noStrike" cap="none"/>
                        <a:t>5</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5</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5</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5</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5</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5</a:t>
                      </a:r>
                      <a:endParaRPr/>
                    </a:p>
                  </a:txBody>
                  <a:tcPr marL="91450" marR="91450" marT="45725" marB="45725"/>
                </a:tc>
                <a:extLst>
                  <a:ext uri="{0D108BD9-81ED-4DB2-BD59-A6C34878D82A}">
                    <a16:rowId xmlns:a16="http://schemas.microsoft.com/office/drawing/2014/main" val="10005"/>
                  </a:ext>
                </a:extLst>
              </a:tr>
              <a:tr h="234375">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r>
                        <a:rPr lang="fr-FR" sz="900" u="none" strike="noStrike" cap="none"/>
                        <a:t>6</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6</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6</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6</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6</a:t>
                      </a:r>
                      <a:endParaRPr/>
                    </a:p>
                  </a:txBody>
                  <a:tcPr marL="91450" marR="91450" marT="45725" marB="45725"/>
                </a:tc>
                <a:extLst>
                  <a:ext uri="{0D108BD9-81ED-4DB2-BD59-A6C34878D82A}">
                    <a16:rowId xmlns:a16="http://schemas.microsoft.com/office/drawing/2014/main" val="10006"/>
                  </a:ext>
                </a:extLst>
              </a:tr>
              <a:tr h="234375">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r>
                        <a:rPr lang="fr-FR" sz="900" u="none" strike="noStrike" cap="none"/>
                        <a:t>7</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7</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7</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7</a:t>
                      </a:r>
                      <a:endParaRPr/>
                    </a:p>
                  </a:txBody>
                  <a:tcPr marL="91450" marR="91450" marT="45725" marB="45725"/>
                </a:tc>
                <a:extLst>
                  <a:ext uri="{0D108BD9-81ED-4DB2-BD59-A6C34878D82A}">
                    <a16:rowId xmlns:a16="http://schemas.microsoft.com/office/drawing/2014/main" val="10007"/>
                  </a:ext>
                </a:extLst>
              </a:tr>
              <a:tr h="234375">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r>
                        <a:rPr lang="fr-FR" sz="900" u="none" strike="noStrike" cap="none"/>
                        <a:t>8</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8</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8</a:t>
                      </a:r>
                      <a:endParaRPr/>
                    </a:p>
                  </a:txBody>
                  <a:tcPr marL="91450" marR="91450" marT="45725" marB="45725"/>
                </a:tc>
                <a:extLst>
                  <a:ext uri="{0D108BD9-81ED-4DB2-BD59-A6C34878D82A}">
                    <a16:rowId xmlns:a16="http://schemas.microsoft.com/office/drawing/2014/main" val="10008"/>
                  </a:ext>
                </a:extLst>
              </a:tr>
              <a:tr h="234375">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r>
                        <a:rPr lang="fr-FR" sz="900" u="none" strike="noStrike" cap="none"/>
                        <a:t>9</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9</a:t>
                      </a:r>
                      <a:endParaRPr/>
                    </a:p>
                  </a:txBody>
                  <a:tcPr marL="91450" marR="91450" marT="45725" marB="45725"/>
                </a:tc>
                <a:extLst>
                  <a:ext uri="{0D108BD9-81ED-4DB2-BD59-A6C34878D82A}">
                    <a16:rowId xmlns:a16="http://schemas.microsoft.com/office/drawing/2014/main" val="10009"/>
                  </a:ext>
                </a:extLst>
              </a:tr>
              <a:tr h="234375">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r>
                        <a:rPr lang="fr-FR" sz="900" u="none" strike="noStrike" cap="none"/>
                        <a:t>10</a:t>
                      </a:r>
                      <a:endParaRPr/>
                    </a:p>
                  </a:txBody>
                  <a:tcPr marL="91450" marR="91450" marT="45725" marB="45725"/>
                </a:tc>
                <a:extLst>
                  <a:ext uri="{0D108BD9-81ED-4DB2-BD59-A6C34878D82A}">
                    <a16:rowId xmlns:a16="http://schemas.microsoft.com/office/drawing/2014/main" val="10010"/>
                  </a:ext>
                </a:extLst>
              </a:tr>
            </a:tbl>
          </a:graphicData>
        </a:graphic>
      </p:graphicFrame>
      <p:sp>
        <p:nvSpPr>
          <p:cNvPr id="634" name="Google Shape;634;p58"/>
          <p:cNvSpPr txBox="1"/>
          <p:nvPr/>
        </p:nvSpPr>
        <p:spPr>
          <a:xfrm>
            <a:off x="3639827" y="2217717"/>
            <a:ext cx="280956" cy="369332"/>
          </a:xfrm>
          <a:prstGeom prst="rect">
            <a:avLst/>
          </a:prstGeom>
          <a:solidFill>
            <a:srgbClr val="FF00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a:t>
            </a:r>
            <a:endParaRPr/>
          </a:p>
        </p:txBody>
      </p:sp>
      <p:sp>
        <p:nvSpPr>
          <p:cNvPr id="635" name="Google Shape;635;p58"/>
          <p:cNvSpPr txBox="1"/>
          <p:nvPr/>
        </p:nvSpPr>
        <p:spPr>
          <a:xfrm>
            <a:off x="3078493" y="3524972"/>
            <a:ext cx="280956" cy="369332"/>
          </a:xfrm>
          <a:prstGeom prst="rect">
            <a:avLst/>
          </a:prstGeom>
          <a:solidFill>
            <a:srgbClr val="00B05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2</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639"/>
        <p:cNvGrpSpPr/>
        <p:nvPr/>
      </p:nvGrpSpPr>
      <p:grpSpPr>
        <a:xfrm>
          <a:off x="0" y="0"/>
          <a:ext cx="0" cy="0"/>
          <a:chOff x="0" y="0"/>
          <a:chExt cx="0" cy="0"/>
        </a:xfrm>
      </p:grpSpPr>
      <p:sp>
        <p:nvSpPr>
          <p:cNvPr id="640" name="Google Shape;640;p59"/>
          <p:cNvSpPr txBox="1">
            <a:spLocks noGrp="1"/>
          </p:cNvSpPr>
          <p:nvPr>
            <p:ph type="title"/>
          </p:nvPr>
        </p:nvSpPr>
        <p:spPr>
          <a:xfrm>
            <a:off x="1473201" y="624110"/>
            <a:ext cx="10921999" cy="1280890"/>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262626"/>
              </a:buClr>
              <a:buSzPts val="3600"/>
              <a:buFont typeface="Century Gothic"/>
              <a:buNone/>
            </a:pPr>
            <a:r>
              <a:rPr lang="fr-FR"/>
              <a:t>Chercher la zone COURTE – PARTENAIRE</a:t>
            </a:r>
            <a:endParaRPr/>
          </a:p>
        </p:txBody>
      </p:sp>
      <p:pic>
        <p:nvPicPr>
          <p:cNvPr id="641" name="Google Shape;641;p59"/>
          <p:cNvPicPr preferRelativeResize="0"/>
          <p:nvPr/>
        </p:nvPicPr>
        <p:blipFill rotWithShape="1">
          <a:blip r:embed="rId3">
            <a:alphaModFix/>
          </a:blip>
          <a:srcRect/>
          <a:stretch/>
        </p:blipFill>
        <p:spPr>
          <a:xfrm>
            <a:off x="185531" y="2040835"/>
            <a:ext cx="7300320" cy="4175020"/>
          </a:xfrm>
          <a:prstGeom prst="rect">
            <a:avLst/>
          </a:prstGeom>
          <a:noFill/>
          <a:ln>
            <a:noFill/>
          </a:ln>
        </p:spPr>
      </p:pic>
      <p:sp>
        <p:nvSpPr>
          <p:cNvPr id="642" name="Google Shape;642;p59"/>
          <p:cNvSpPr/>
          <p:nvPr/>
        </p:nvSpPr>
        <p:spPr>
          <a:xfrm>
            <a:off x="1895061" y="2580423"/>
            <a:ext cx="927652" cy="3095843"/>
          </a:xfrm>
          <a:prstGeom prst="rect">
            <a:avLst/>
          </a:prstGeom>
          <a:noFill/>
          <a:ln w="57150" cap="flat" cmpd="sng">
            <a:solidFill>
              <a:srgbClr val="FFFF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643" name="Google Shape;643;p59"/>
          <p:cNvSpPr/>
          <p:nvPr/>
        </p:nvSpPr>
        <p:spPr>
          <a:xfrm>
            <a:off x="4577812" y="2410435"/>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644" name="Google Shape;644;p59"/>
          <p:cNvSpPr/>
          <p:nvPr/>
        </p:nvSpPr>
        <p:spPr>
          <a:xfrm>
            <a:off x="5790915" y="5285326"/>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645" name="Google Shape;645;p59"/>
          <p:cNvSpPr/>
          <p:nvPr/>
        </p:nvSpPr>
        <p:spPr>
          <a:xfrm>
            <a:off x="5785851" y="2410435"/>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646" name="Google Shape;646;p59"/>
          <p:cNvSpPr/>
          <p:nvPr/>
        </p:nvSpPr>
        <p:spPr>
          <a:xfrm>
            <a:off x="4568511" y="5285325"/>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cxnSp>
        <p:nvCxnSpPr>
          <p:cNvPr id="647" name="Google Shape;647;p59"/>
          <p:cNvCxnSpPr/>
          <p:nvPr/>
        </p:nvCxnSpPr>
        <p:spPr>
          <a:xfrm>
            <a:off x="4697081" y="2274600"/>
            <a:ext cx="0" cy="3794896"/>
          </a:xfrm>
          <a:prstGeom prst="straightConnector1">
            <a:avLst/>
          </a:prstGeom>
          <a:noFill/>
          <a:ln w="38100" cap="flat" cmpd="sng">
            <a:solidFill>
              <a:srgbClr val="9D2D0F"/>
            </a:solidFill>
            <a:prstDash val="dash"/>
            <a:round/>
            <a:headEnd type="none" w="sm" len="sm"/>
            <a:tailEnd type="none" w="sm" len="sm"/>
          </a:ln>
        </p:spPr>
      </p:cxnSp>
      <p:cxnSp>
        <p:nvCxnSpPr>
          <p:cNvPr id="648" name="Google Shape;648;p59"/>
          <p:cNvCxnSpPr/>
          <p:nvPr/>
        </p:nvCxnSpPr>
        <p:spPr>
          <a:xfrm>
            <a:off x="5905120" y="2274600"/>
            <a:ext cx="0" cy="3794896"/>
          </a:xfrm>
          <a:prstGeom prst="straightConnector1">
            <a:avLst/>
          </a:prstGeom>
          <a:noFill/>
          <a:ln w="38100" cap="flat" cmpd="sng">
            <a:solidFill>
              <a:srgbClr val="9D2D0F"/>
            </a:solidFill>
            <a:prstDash val="dash"/>
            <a:round/>
            <a:headEnd type="none" w="sm" len="sm"/>
            <a:tailEnd type="none" w="sm" len="sm"/>
          </a:ln>
        </p:spPr>
      </p:cxnSp>
      <p:sp>
        <p:nvSpPr>
          <p:cNvPr id="649" name="Google Shape;649;p59"/>
          <p:cNvSpPr txBox="1"/>
          <p:nvPr/>
        </p:nvSpPr>
        <p:spPr>
          <a:xfrm>
            <a:off x="2167147" y="3894304"/>
            <a:ext cx="484750" cy="369332"/>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J2</a:t>
            </a:r>
            <a:endParaRPr/>
          </a:p>
        </p:txBody>
      </p:sp>
      <p:sp>
        <p:nvSpPr>
          <p:cNvPr id="650" name="Google Shape;650;p59"/>
          <p:cNvSpPr txBox="1">
            <a:spLocks noGrp="1"/>
          </p:cNvSpPr>
          <p:nvPr>
            <p:ph type="body" idx="1"/>
          </p:nvPr>
        </p:nvSpPr>
        <p:spPr>
          <a:xfrm>
            <a:off x="1118867" y="1283309"/>
            <a:ext cx="5697977" cy="1194828"/>
          </a:xfrm>
          <a:prstGeom prst="rect">
            <a:avLst/>
          </a:prstGeom>
          <a:noFill/>
          <a:ln>
            <a:noFill/>
          </a:ln>
        </p:spPr>
        <p:txBody>
          <a:bodyPr spcFirstLastPara="1" wrap="square" lIns="91425" tIns="45700" rIns="91425" bIns="45700" anchor="t" anchorCtr="0">
            <a:normAutofit fontScale="92500" lnSpcReduction="20000"/>
          </a:bodyPr>
          <a:lstStyle/>
          <a:p>
            <a:pPr marL="342900" lvl="0" indent="-342900" algn="l" rtl="0">
              <a:spcBef>
                <a:spcPts val="0"/>
              </a:spcBef>
              <a:spcAft>
                <a:spcPts val="0"/>
              </a:spcAft>
              <a:buSzPct val="100000"/>
              <a:buFont typeface="Arial" panose="020B0604020202020204" pitchFamily="34" charset="0"/>
              <a:buChar char="•"/>
            </a:pPr>
            <a:r>
              <a:rPr lang="fr-FR" dirty="0"/>
              <a:t>Jeu au temps : 1’30 pour marquer le + de pts</a:t>
            </a:r>
            <a:endParaRPr dirty="0"/>
          </a:p>
          <a:p>
            <a:pPr marL="342900" lvl="0" indent="-342900" algn="l" rtl="0">
              <a:spcBef>
                <a:spcPts val="1000"/>
              </a:spcBef>
              <a:spcAft>
                <a:spcPts val="0"/>
              </a:spcAft>
              <a:buSzPct val="100000"/>
              <a:buFont typeface="Arial" panose="020B0604020202020204" pitchFamily="34" charset="0"/>
              <a:buChar char="•"/>
            </a:pPr>
            <a:r>
              <a:rPr lang="fr-FR" dirty="0"/>
              <a:t>J1 sert dans la zone centrale et J2 réalise un amorti de mi court </a:t>
            </a:r>
            <a:endParaRPr dirty="0"/>
          </a:p>
          <a:p>
            <a:pPr marL="342900" lvl="0" indent="-342900" algn="l" rtl="0">
              <a:spcBef>
                <a:spcPts val="1000"/>
              </a:spcBef>
              <a:spcAft>
                <a:spcPts val="0"/>
              </a:spcAft>
              <a:buSzPct val="100000"/>
              <a:buFont typeface="Arial" panose="020B0604020202020204" pitchFamily="34" charset="0"/>
              <a:buChar char="•"/>
            </a:pPr>
            <a:r>
              <a:rPr lang="fr-FR" dirty="0"/>
              <a:t>J2 réalise un contre amortie</a:t>
            </a:r>
            <a:endParaRPr dirty="0"/>
          </a:p>
        </p:txBody>
      </p:sp>
      <p:sp>
        <p:nvSpPr>
          <p:cNvPr id="651" name="Google Shape;651;p59"/>
          <p:cNvSpPr txBox="1"/>
          <p:nvPr/>
        </p:nvSpPr>
        <p:spPr>
          <a:xfrm>
            <a:off x="2266122" y="5778551"/>
            <a:ext cx="4847036" cy="1047448"/>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fontScale="85000" lnSpcReduction="10000"/>
          </a:bodyPr>
          <a:lstStyle/>
          <a:p>
            <a:pPr marL="342900" marR="0" lvl="0" indent="-342900" algn="l" rtl="0">
              <a:spcBef>
                <a:spcPts val="0"/>
              </a:spcBef>
              <a:spcAft>
                <a:spcPts val="0"/>
              </a:spcAft>
              <a:buClr>
                <a:schemeClr val="accent1"/>
              </a:buClr>
              <a:buSzPct val="100000"/>
              <a:buFont typeface="Noto Sans Symbols"/>
              <a:buChar char="🠶"/>
            </a:pPr>
            <a:r>
              <a:rPr lang="fr-FR" sz="1800" b="1" u="sng">
                <a:solidFill>
                  <a:srgbClr val="3F3F3F"/>
                </a:solidFill>
                <a:latin typeface="Century Gothic"/>
                <a:ea typeface="Century Gothic"/>
                <a:cs typeface="Century Gothic"/>
                <a:sym typeface="Century Gothic"/>
              </a:rPr>
              <a:t>CRITERES DE REUSSITE</a:t>
            </a:r>
            <a:endParaRPr/>
          </a:p>
          <a:p>
            <a:pPr marL="342900" marR="0" lvl="0" indent="-342900" algn="l" rtl="0">
              <a:spcBef>
                <a:spcPts val="1000"/>
              </a:spcBef>
              <a:spcAft>
                <a:spcPts val="0"/>
              </a:spcAft>
              <a:buClr>
                <a:schemeClr val="accent1"/>
              </a:buClr>
              <a:buSzPct val="100000"/>
              <a:buFont typeface="Noto Sans Symbols"/>
              <a:buChar char="🠶"/>
            </a:pPr>
            <a:r>
              <a:rPr lang="fr-FR" sz="1800">
                <a:solidFill>
                  <a:srgbClr val="3F3F3F"/>
                </a:solidFill>
                <a:latin typeface="Century Gothic"/>
                <a:ea typeface="Century Gothic"/>
                <a:cs typeface="Century Gothic"/>
                <a:sym typeface="Century Gothic"/>
              </a:rPr>
              <a:t>Gagner le match</a:t>
            </a:r>
            <a:endParaRPr/>
          </a:p>
          <a:p>
            <a:pPr marL="342900" marR="0" lvl="0" indent="-342900" algn="l" rtl="0">
              <a:spcBef>
                <a:spcPts val="1000"/>
              </a:spcBef>
              <a:spcAft>
                <a:spcPts val="0"/>
              </a:spcAft>
              <a:buClr>
                <a:schemeClr val="accent1"/>
              </a:buClr>
              <a:buSzPct val="100000"/>
              <a:buFont typeface="Noto Sans Symbols"/>
              <a:buChar char="🠶"/>
            </a:pPr>
            <a:r>
              <a:rPr lang="fr-FR" sz="1800">
                <a:solidFill>
                  <a:srgbClr val="3F3F3F"/>
                </a:solidFill>
                <a:latin typeface="Century Gothic"/>
                <a:ea typeface="Century Gothic"/>
                <a:cs typeface="Century Gothic"/>
                <a:sym typeface="Century Gothic"/>
              </a:rPr>
              <a:t>Marquer le + de points possible (sup à 300)</a:t>
            </a:r>
            <a:endParaRPr/>
          </a:p>
          <a:p>
            <a:pPr marL="342900" marR="0" lvl="0" indent="-245745" algn="l" rtl="0">
              <a:spcBef>
                <a:spcPts val="1000"/>
              </a:spcBef>
              <a:spcAft>
                <a:spcPts val="0"/>
              </a:spcAft>
              <a:buClr>
                <a:schemeClr val="accent1"/>
              </a:buClr>
              <a:buSzPct val="100000"/>
              <a:buFont typeface="Noto Sans Symbols"/>
              <a:buNone/>
            </a:pPr>
            <a:endParaRPr sz="1800">
              <a:solidFill>
                <a:srgbClr val="3F3F3F"/>
              </a:solidFill>
              <a:latin typeface="Century Gothic"/>
              <a:ea typeface="Century Gothic"/>
              <a:cs typeface="Century Gothic"/>
              <a:sym typeface="Century Gothic"/>
            </a:endParaRPr>
          </a:p>
        </p:txBody>
      </p:sp>
      <p:sp>
        <p:nvSpPr>
          <p:cNvPr id="652" name="Google Shape;652;p59"/>
          <p:cNvSpPr txBox="1"/>
          <p:nvPr/>
        </p:nvSpPr>
        <p:spPr>
          <a:xfrm>
            <a:off x="7325750" y="2462498"/>
            <a:ext cx="4671651" cy="2149259"/>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fontScale="77500" lnSpcReduction="20000"/>
          </a:bodyPr>
          <a:lstStyle/>
          <a:p>
            <a:pPr marL="342900" marR="0" lvl="0" indent="-342900" algn="l" rtl="0">
              <a:spcBef>
                <a:spcPts val="0"/>
              </a:spcBef>
              <a:spcAft>
                <a:spcPts val="0"/>
              </a:spcAft>
              <a:buClr>
                <a:schemeClr val="accent1"/>
              </a:buClr>
              <a:buSzPct val="1000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EVOLUTION + dure pour J1</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Servir + aller toucher la ligne                  derrière</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EVOLUTION + dure pour J2</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Partir de la Zone avant =&gt; création d’un déplacement arrière (utilisation du ciseau)</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Simplification :</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 J1 sert juste derrière le filet (ou l’envoie à la main) / J2 fait un « contre amortie »</a:t>
            </a:r>
            <a:endParaRPr dirty="0"/>
          </a:p>
          <a:p>
            <a:pPr marL="374333" marR="0" lvl="0" indent="-285750" algn="l" rtl="0">
              <a:spcBef>
                <a:spcPts val="1000"/>
              </a:spcBef>
              <a:spcAft>
                <a:spcPts val="0"/>
              </a:spcAft>
              <a:buClr>
                <a:schemeClr val="accent1"/>
              </a:buClr>
              <a:buSzPct val="100000"/>
              <a:buFont typeface="Arial" panose="020B0604020202020204" pitchFamily="34" charset="0"/>
              <a:buChar char="•"/>
            </a:pPr>
            <a:endParaRPr sz="1800" dirty="0">
              <a:solidFill>
                <a:srgbClr val="3F3F3F"/>
              </a:solidFill>
              <a:latin typeface="Century Gothic"/>
              <a:ea typeface="Century Gothic"/>
              <a:cs typeface="Century Gothic"/>
              <a:sym typeface="Century Gothic"/>
            </a:endParaRPr>
          </a:p>
          <a:p>
            <a:pPr marL="374333" marR="0" lvl="0" indent="-285750" algn="l" rtl="0">
              <a:spcBef>
                <a:spcPts val="1000"/>
              </a:spcBef>
              <a:spcAft>
                <a:spcPts val="0"/>
              </a:spcAft>
              <a:buClr>
                <a:schemeClr val="accent1"/>
              </a:buClr>
              <a:buSzPct val="100000"/>
              <a:buFont typeface="Arial" panose="020B0604020202020204" pitchFamily="34" charset="0"/>
              <a:buChar char="•"/>
            </a:pPr>
            <a:endParaRPr sz="1800" dirty="0">
              <a:solidFill>
                <a:srgbClr val="3F3F3F"/>
              </a:solidFill>
              <a:latin typeface="Century Gothic"/>
              <a:ea typeface="Century Gothic"/>
              <a:cs typeface="Century Gothic"/>
              <a:sym typeface="Century Gothic"/>
            </a:endParaRPr>
          </a:p>
          <a:p>
            <a:pPr marL="374333" marR="0" lvl="0" indent="-285750" algn="l" rtl="0">
              <a:spcBef>
                <a:spcPts val="1000"/>
              </a:spcBef>
              <a:spcAft>
                <a:spcPts val="0"/>
              </a:spcAft>
              <a:buClr>
                <a:schemeClr val="accent1"/>
              </a:buClr>
              <a:buSzPct val="100000"/>
              <a:buFont typeface="Arial" panose="020B0604020202020204" pitchFamily="34" charset="0"/>
              <a:buChar char="•"/>
            </a:pPr>
            <a:endParaRPr sz="1800" dirty="0">
              <a:solidFill>
                <a:srgbClr val="3F3F3F"/>
              </a:solidFill>
              <a:latin typeface="Century Gothic"/>
              <a:ea typeface="Century Gothic"/>
              <a:cs typeface="Century Gothic"/>
              <a:sym typeface="Century Gothic"/>
            </a:endParaRPr>
          </a:p>
        </p:txBody>
      </p:sp>
      <p:sp>
        <p:nvSpPr>
          <p:cNvPr id="653" name="Google Shape;653;p59"/>
          <p:cNvSpPr txBox="1"/>
          <p:nvPr/>
        </p:nvSpPr>
        <p:spPr>
          <a:xfrm>
            <a:off x="5088668" y="3917318"/>
            <a:ext cx="484750" cy="369332"/>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J1</a:t>
            </a:r>
            <a:endParaRPr/>
          </a:p>
        </p:txBody>
      </p:sp>
      <p:sp>
        <p:nvSpPr>
          <p:cNvPr id="654" name="Google Shape;654;p59"/>
          <p:cNvSpPr/>
          <p:nvPr/>
        </p:nvSpPr>
        <p:spPr>
          <a:xfrm rot="-424643">
            <a:off x="2319714" y="2410435"/>
            <a:ext cx="2930470" cy="2551639"/>
          </a:xfrm>
          <a:prstGeom prst="arc">
            <a:avLst>
              <a:gd name="adj1" fmla="val 11267195"/>
              <a:gd name="adj2" fmla="val 532988"/>
            </a:avLst>
          </a:prstGeom>
          <a:noFill/>
          <a:ln w="38100" cap="flat" cmpd="sng">
            <a:solidFill>
              <a:srgbClr val="FF0000"/>
            </a:solidFill>
            <a:prstDash val="solid"/>
            <a:round/>
            <a:headEnd type="triangle" w="lg" len="lg"/>
            <a:tailEnd type="oval"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entury Gothic"/>
              <a:ea typeface="Century Gothic"/>
              <a:cs typeface="Century Gothic"/>
              <a:sym typeface="Century Gothic"/>
            </a:endParaRPr>
          </a:p>
        </p:txBody>
      </p:sp>
      <p:sp>
        <p:nvSpPr>
          <p:cNvPr id="655" name="Google Shape;655;p59"/>
          <p:cNvSpPr/>
          <p:nvPr/>
        </p:nvSpPr>
        <p:spPr>
          <a:xfrm rot="-745517">
            <a:off x="1532696" y="3767767"/>
            <a:ext cx="2991912" cy="1020210"/>
          </a:xfrm>
          <a:prstGeom prst="arc">
            <a:avLst>
              <a:gd name="adj1" fmla="val 13444067"/>
              <a:gd name="adj2" fmla="val 679123"/>
            </a:avLst>
          </a:prstGeom>
          <a:noFill/>
          <a:ln w="38100" cap="flat" cmpd="sng">
            <a:solidFill>
              <a:srgbClr val="00B050"/>
            </a:solidFill>
            <a:prstDash val="solid"/>
            <a:round/>
            <a:headEnd type="oval" w="med" len="med"/>
            <a:tailEnd type="triangle" w="lg" len="lg"/>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entury Gothic"/>
              <a:ea typeface="Century Gothic"/>
              <a:cs typeface="Century Gothic"/>
              <a:sym typeface="Century Gothic"/>
            </a:endParaRPr>
          </a:p>
        </p:txBody>
      </p:sp>
      <p:cxnSp>
        <p:nvCxnSpPr>
          <p:cNvPr id="656" name="Google Shape;656;p59"/>
          <p:cNvCxnSpPr/>
          <p:nvPr/>
        </p:nvCxnSpPr>
        <p:spPr>
          <a:xfrm>
            <a:off x="10349948" y="2894315"/>
            <a:ext cx="622852" cy="0"/>
          </a:xfrm>
          <a:prstGeom prst="straightConnector1">
            <a:avLst/>
          </a:prstGeom>
          <a:noFill/>
          <a:ln w="38100" cap="flat" cmpd="sng">
            <a:solidFill>
              <a:srgbClr val="9D2D0F"/>
            </a:solidFill>
            <a:prstDash val="dash"/>
            <a:round/>
            <a:headEnd type="none" w="sm" len="sm"/>
            <a:tailEnd type="none" w="sm" len="sm"/>
          </a:ln>
        </p:spPr>
      </p:cxnSp>
      <p:sp>
        <p:nvSpPr>
          <p:cNvPr id="657" name="Google Shape;657;p59"/>
          <p:cNvSpPr/>
          <p:nvPr/>
        </p:nvSpPr>
        <p:spPr>
          <a:xfrm rot="-424643">
            <a:off x="3426735" y="3386525"/>
            <a:ext cx="1038030" cy="1932514"/>
          </a:xfrm>
          <a:prstGeom prst="arc">
            <a:avLst>
              <a:gd name="adj1" fmla="val 11267195"/>
              <a:gd name="adj2" fmla="val 581343"/>
            </a:avLst>
          </a:prstGeom>
          <a:noFill/>
          <a:ln w="38100" cap="flat" cmpd="sng">
            <a:solidFill>
              <a:srgbClr val="FF0000"/>
            </a:solidFill>
            <a:prstDash val="solid"/>
            <a:round/>
            <a:headEnd type="triangle" w="lg" len="lg"/>
            <a:tailEnd type="oval"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entury Gothic"/>
              <a:ea typeface="Century Gothic"/>
              <a:cs typeface="Century Gothic"/>
              <a:sym typeface="Century Gothic"/>
            </a:endParaRPr>
          </a:p>
        </p:txBody>
      </p:sp>
      <p:sp>
        <p:nvSpPr>
          <p:cNvPr id="658" name="Google Shape;658;p59"/>
          <p:cNvSpPr txBox="1"/>
          <p:nvPr/>
        </p:nvSpPr>
        <p:spPr>
          <a:xfrm>
            <a:off x="4934651" y="2881063"/>
            <a:ext cx="280956" cy="369332"/>
          </a:xfrm>
          <a:prstGeom prst="rect">
            <a:avLst/>
          </a:prstGeom>
          <a:solidFill>
            <a:srgbClr val="FF00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a:t>
            </a:r>
            <a:endParaRPr/>
          </a:p>
        </p:txBody>
      </p:sp>
      <p:sp>
        <p:nvSpPr>
          <p:cNvPr id="659" name="Google Shape;659;p59"/>
          <p:cNvSpPr txBox="1"/>
          <p:nvPr/>
        </p:nvSpPr>
        <p:spPr>
          <a:xfrm>
            <a:off x="4029195" y="3219861"/>
            <a:ext cx="280956" cy="369332"/>
          </a:xfrm>
          <a:prstGeom prst="rect">
            <a:avLst/>
          </a:prstGeom>
          <a:solidFill>
            <a:srgbClr val="FF00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3</a:t>
            </a:r>
            <a:endParaRPr/>
          </a:p>
        </p:txBody>
      </p:sp>
      <p:sp>
        <p:nvSpPr>
          <p:cNvPr id="660" name="Google Shape;660;p59"/>
          <p:cNvSpPr txBox="1"/>
          <p:nvPr/>
        </p:nvSpPr>
        <p:spPr>
          <a:xfrm>
            <a:off x="3078493" y="3524972"/>
            <a:ext cx="280956" cy="369332"/>
          </a:xfrm>
          <a:prstGeom prst="rect">
            <a:avLst/>
          </a:prstGeom>
          <a:solidFill>
            <a:srgbClr val="00B05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2</a:t>
            </a:r>
            <a:endParaRPr/>
          </a:p>
        </p:txBody>
      </p:sp>
      <p:sp>
        <p:nvSpPr>
          <p:cNvPr id="661" name="Google Shape;661;p59"/>
          <p:cNvSpPr txBox="1"/>
          <p:nvPr/>
        </p:nvSpPr>
        <p:spPr>
          <a:xfrm>
            <a:off x="7325750" y="1184168"/>
            <a:ext cx="4574702" cy="1203154"/>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a:bodyPr>
          <a:lstStyle/>
          <a:p>
            <a:pPr marL="342900" marR="0" lvl="0" indent="-342900" algn="l" rtl="0">
              <a:spcBef>
                <a:spcPts val="0"/>
              </a:spcBef>
              <a:spcAft>
                <a:spcPts val="0"/>
              </a:spcAft>
              <a:buClr>
                <a:schemeClr val="accent1"/>
              </a:buClr>
              <a:buSzPts val="18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CE PRIORITAIRES DE l’Amortie Mi court</a:t>
            </a:r>
            <a:endParaRPr dirty="0"/>
          </a:p>
          <a:p>
            <a:pPr marL="342900" marR="0" lvl="0" indent="-342900" algn="l" rtl="0">
              <a:spcBef>
                <a:spcPts val="1000"/>
              </a:spcBef>
              <a:spcAft>
                <a:spcPts val="0"/>
              </a:spcAft>
              <a:buClr>
                <a:schemeClr val="accent1"/>
              </a:buClr>
              <a:buSzPts val="18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Identiques </a:t>
            </a:r>
            <a:endParaRPr dirty="0"/>
          </a:p>
        </p:txBody>
      </p:sp>
      <p:sp>
        <p:nvSpPr>
          <p:cNvPr id="662" name="Google Shape;662;p59"/>
          <p:cNvSpPr txBox="1"/>
          <p:nvPr/>
        </p:nvSpPr>
        <p:spPr>
          <a:xfrm>
            <a:off x="7346302" y="4740234"/>
            <a:ext cx="4882963" cy="1784421"/>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a:bodyPr>
          <a:lstStyle/>
          <a:p>
            <a:pPr marL="342900" marR="0" lvl="0" indent="-342900" algn="l" rtl="0">
              <a:spcBef>
                <a:spcPts val="0"/>
              </a:spcBef>
              <a:spcAft>
                <a:spcPts val="0"/>
              </a:spcAft>
              <a:buClr>
                <a:schemeClr val="accent1"/>
              </a:buClr>
              <a:buSzPts val="18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Comptage des points</a:t>
            </a:r>
            <a:endParaRPr dirty="0"/>
          </a:p>
          <a:p>
            <a:pPr marL="342900" marR="0" lvl="0" indent="-342900" algn="l" rtl="0">
              <a:spcBef>
                <a:spcPts val="1000"/>
              </a:spcBef>
              <a:spcAft>
                <a:spcPts val="0"/>
              </a:spcAft>
              <a:buClr>
                <a:schemeClr val="accent1"/>
              </a:buClr>
              <a:buSzPts val="18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1 point si la frappe 1 est réussie</a:t>
            </a:r>
            <a:endParaRPr dirty="0"/>
          </a:p>
          <a:p>
            <a:pPr marL="342900" marR="0" lvl="0" indent="-342900" algn="l" rtl="0">
              <a:spcBef>
                <a:spcPts val="1000"/>
              </a:spcBef>
              <a:spcAft>
                <a:spcPts val="0"/>
              </a:spcAft>
              <a:buClr>
                <a:schemeClr val="accent1"/>
              </a:buClr>
              <a:buSzPts val="18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10 points si 1 et 2 réussies</a:t>
            </a:r>
            <a:endParaRPr dirty="0"/>
          </a:p>
          <a:p>
            <a:pPr marL="342900" marR="0" lvl="0" indent="-342900" algn="l" rtl="0">
              <a:spcBef>
                <a:spcPts val="1000"/>
              </a:spcBef>
              <a:spcAft>
                <a:spcPts val="0"/>
              </a:spcAft>
              <a:buClr>
                <a:schemeClr val="accent1"/>
              </a:buClr>
              <a:buSzPts val="18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100 points si 1, 2 et 3 réussies</a:t>
            </a:r>
            <a:endParaRPr dirty="0"/>
          </a:p>
          <a:p>
            <a:pPr marL="400050" marR="0" lvl="0" indent="-285750" algn="l" rtl="0">
              <a:spcBef>
                <a:spcPts val="1000"/>
              </a:spcBef>
              <a:spcAft>
                <a:spcPts val="0"/>
              </a:spcAft>
              <a:buClr>
                <a:schemeClr val="accent1"/>
              </a:buClr>
              <a:buSzPts val="1800"/>
              <a:buFont typeface="Arial" panose="020B0604020202020204" pitchFamily="34" charset="0"/>
              <a:buChar char="•"/>
            </a:pPr>
            <a:endParaRPr sz="1800" dirty="0">
              <a:solidFill>
                <a:srgbClr val="3F3F3F"/>
              </a:solidFill>
              <a:latin typeface="Century Gothic"/>
              <a:ea typeface="Century Gothic"/>
              <a:cs typeface="Century Gothic"/>
              <a:sym typeface="Century Gothic"/>
            </a:endParaRPr>
          </a:p>
          <a:p>
            <a:pPr marL="400050" marR="0" lvl="0" indent="-285750" algn="l" rtl="0">
              <a:spcBef>
                <a:spcPts val="1000"/>
              </a:spcBef>
              <a:spcAft>
                <a:spcPts val="0"/>
              </a:spcAft>
              <a:buClr>
                <a:schemeClr val="accent1"/>
              </a:buClr>
              <a:buSzPts val="1800"/>
              <a:buFont typeface="Arial" panose="020B0604020202020204" pitchFamily="34" charset="0"/>
              <a:buChar char="•"/>
            </a:pPr>
            <a:endParaRPr sz="1800" dirty="0">
              <a:solidFill>
                <a:srgbClr val="3F3F3F"/>
              </a:solidFill>
              <a:latin typeface="Century Gothic"/>
              <a:ea typeface="Century Gothic"/>
              <a:cs typeface="Century Gothic"/>
              <a:sym typeface="Century Gothic"/>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666"/>
        <p:cNvGrpSpPr/>
        <p:nvPr/>
      </p:nvGrpSpPr>
      <p:grpSpPr>
        <a:xfrm>
          <a:off x="0" y="0"/>
          <a:ext cx="0" cy="0"/>
          <a:chOff x="0" y="0"/>
          <a:chExt cx="0" cy="0"/>
        </a:xfrm>
      </p:grpSpPr>
      <p:sp>
        <p:nvSpPr>
          <p:cNvPr id="667" name="Google Shape;667;p60"/>
          <p:cNvSpPr txBox="1">
            <a:spLocks noGrp="1"/>
          </p:cNvSpPr>
          <p:nvPr>
            <p:ph type="title"/>
          </p:nvPr>
        </p:nvSpPr>
        <p:spPr>
          <a:xfrm>
            <a:off x="1355844" y="134863"/>
            <a:ext cx="10921999" cy="1280890"/>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262626"/>
              </a:buClr>
              <a:buSzPts val="3600"/>
              <a:buFont typeface="Century Gothic"/>
              <a:buNone/>
            </a:pPr>
            <a:r>
              <a:rPr lang="fr-FR"/>
              <a:t>CHERCHER A DEPLACER L’ADVERSAIRE </a:t>
            </a:r>
            <a:br>
              <a:rPr lang="fr-FR"/>
            </a:br>
            <a:r>
              <a:rPr lang="fr-FR"/>
              <a:t>– Prise d’Info – Match à Thème</a:t>
            </a:r>
            <a:endParaRPr/>
          </a:p>
        </p:txBody>
      </p:sp>
      <p:pic>
        <p:nvPicPr>
          <p:cNvPr id="668" name="Google Shape;668;p60"/>
          <p:cNvPicPr preferRelativeResize="0"/>
          <p:nvPr/>
        </p:nvPicPr>
        <p:blipFill rotWithShape="1">
          <a:blip r:embed="rId3">
            <a:alphaModFix/>
          </a:blip>
          <a:srcRect/>
          <a:stretch/>
        </p:blipFill>
        <p:spPr>
          <a:xfrm>
            <a:off x="185531" y="2040835"/>
            <a:ext cx="7300320" cy="4175020"/>
          </a:xfrm>
          <a:prstGeom prst="rect">
            <a:avLst/>
          </a:prstGeom>
          <a:noFill/>
          <a:ln>
            <a:noFill/>
          </a:ln>
        </p:spPr>
      </p:pic>
      <p:sp>
        <p:nvSpPr>
          <p:cNvPr id="669" name="Google Shape;669;p60"/>
          <p:cNvSpPr/>
          <p:nvPr/>
        </p:nvSpPr>
        <p:spPr>
          <a:xfrm>
            <a:off x="1895061" y="2580423"/>
            <a:ext cx="927652" cy="3095843"/>
          </a:xfrm>
          <a:prstGeom prst="rect">
            <a:avLst/>
          </a:prstGeom>
          <a:noFill/>
          <a:ln w="57150" cap="flat" cmpd="sng">
            <a:solidFill>
              <a:srgbClr val="FFFF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670" name="Google Shape;670;p60"/>
          <p:cNvSpPr/>
          <p:nvPr/>
        </p:nvSpPr>
        <p:spPr>
          <a:xfrm>
            <a:off x="4577812" y="2410435"/>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671" name="Google Shape;671;p60"/>
          <p:cNvSpPr/>
          <p:nvPr/>
        </p:nvSpPr>
        <p:spPr>
          <a:xfrm>
            <a:off x="5790915" y="5285326"/>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672" name="Google Shape;672;p60"/>
          <p:cNvSpPr/>
          <p:nvPr/>
        </p:nvSpPr>
        <p:spPr>
          <a:xfrm>
            <a:off x="5785851" y="2410435"/>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673" name="Google Shape;673;p60"/>
          <p:cNvSpPr/>
          <p:nvPr/>
        </p:nvSpPr>
        <p:spPr>
          <a:xfrm>
            <a:off x="4568511" y="5285325"/>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cxnSp>
        <p:nvCxnSpPr>
          <p:cNvPr id="674" name="Google Shape;674;p60"/>
          <p:cNvCxnSpPr/>
          <p:nvPr/>
        </p:nvCxnSpPr>
        <p:spPr>
          <a:xfrm>
            <a:off x="4697081" y="2274600"/>
            <a:ext cx="0" cy="3794896"/>
          </a:xfrm>
          <a:prstGeom prst="straightConnector1">
            <a:avLst/>
          </a:prstGeom>
          <a:noFill/>
          <a:ln w="38100" cap="flat" cmpd="sng">
            <a:solidFill>
              <a:srgbClr val="9D2D0F"/>
            </a:solidFill>
            <a:prstDash val="dash"/>
            <a:round/>
            <a:headEnd type="none" w="sm" len="sm"/>
            <a:tailEnd type="none" w="sm" len="sm"/>
          </a:ln>
        </p:spPr>
      </p:cxnSp>
      <p:cxnSp>
        <p:nvCxnSpPr>
          <p:cNvPr id="675" name="Google Shape;675;p60"/>
          <p:cNvCxnSpPr/>
          <p:nvPr/>
        </p:nvCxnSpPr>
        <p:spPr>
          <a:xfrm>
            <a:off x="5905120" y="2274600"/>
            <a:ext cx="0" cy="3794896"/>
          </a:xfrm>
          <a:prstGeom prst="straightConnector1">
            <a:avLst/>
          </a:prstGeom>
          <a:noFill/>
          <a:ln w="38100" cap="flat" cmpd="sng">
            <a:solidFill>
              <a:srgbClr val="9D2D0F"/>
            </a:solidFill>
            <a:prstDash val="dash"/>
            <a:round/>
            <a:headEnd type="none" w="sm" len="sm"/>
            <a:tailEnd type="none" w="sm" len="sm"/>
          </a:ln>
        </p:spPr>
      </p:cxnSp>
      <p:sp>
        <p:nvSpPr>
          <p:cNvPr id="676" name="Google Shape;676;p60"/>
          <p:cNvSpPr txBox="1"/>
          <p:nvPr/>
        </p:nvSpPr>
        <p:spPr>
          <a:xfrm>
            <a:off x="2167147" y="3894304"/>
            <a:ext cx="484750" cy="369332"/>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J2</a:t>
            </a:r>
            <a:endParaRPr/>
          </a:p>
        </p:txBody>
      </p:sp>
      <p:sp>
        <p:nvSpPr>
          <p:cNvPr id="677" name="Google Shape;677;p60"/>
          <p:cNvSpPr txBox="1">
            <a:spLocks noGrp="1"/>
          </p:cNvSpPr>
          <p:nvPr>
            <p:ph type="body" idx="1"/>
          </p:nvPr>
        </p:nvSpPr>
        <p:spPr>
          <a:xfrm>
            <a:off x="1118867" y="1283309"/>
            <a:ext cx="5697977" cy="1194828"/>
          </a:xfrm>
          <a:prstGeom prst="rect">
            <a:avLst/>
          </a:prstGeom>
          <a:noFill/>
          <a:ln>
            <a:noFill/>
          </a:ln>
        </p:spPr>
        <p:txBody>
          <a:bodyPr spcFirstLastPara="1" wrap="square" lIns="91425" tIns="45700" rIns="91425" bIns="45700" anchor="t" anchorCtr="0">
            <a:normAutofit fontScale="62500" lnSpcReduction="20000"/>
          </a:bodyPr>
          <a:lstStyle/>
          <a:p>
            <a:pPr marL="342900" lvl="0" indent="-342900" algn="l" rtl="0">
              <a:spcBef>
                <a:spcPts val="0"/>
              </a:spcBef>
              <a:spcAft>
                <a:spcPts val="0"/>
              </a:spcAft>
              <a:buSzPct val="100000"/>
              <a:buFont typeface="Arial" panose="020B0604020202020204" pitchFamily="34" charset="0"/>
              <a:buChar char="•"/>
            </a:pPr>
            <a:r>
              <a:rPr lang="fr-FR" dirty="0"/>
              <a:t>Match en 2 x 5 services</a:t>
            </a:r>
            <a:endParaRPr dirty="0"/>
          </a:p>
          <a:p>
            <a:pPr marL="342900" lvl="0" indent="-342900" algn="l" rtl="0">
              <a:spcBef>
                <a:spcPts val="1000"/>
              </a:spcBef>
              <a:spcAft>
                <a:spcPts val="0"/>
              </a:spcAft>
              <a:buSzPct val="100000"/>
              <a:buFont typeface="Arial" panose="020B0604020202020204" pitchFamily="34" charset="0"/>
              <a:buChar char="•"/>
            </a:pPr>
            <a:r>
              <a:rPr lang="fr-FR" dirty="0"/>
              <a:t>J1 sert dans la zone centrale depuis sa zone centrale se déplace vite en zone avant ou zone arrière</a:t>
            </a:r>
            <a:endParaRPr dirty="0"/>
          </a:p>
          <a:p>
            <a:pPr marL="342900" lvl="0" indent="-342900" algn="l" rtl="0">
              <a:spcBef>
                <a:spcPts val="1000"/>
              </a:spcBef>
              <a:spcAft>
                <a:spcPts val="0"/>
              </a:spcAft>
              <a:buSzPct val="100000"/>
              <a:buFont typeface="Arial" panose="020B0604020202020204" pitchFamily="34" charset="0"/>
              <a:buChar char="•"/>
            </a:pPr>
            <a:r>
              <a:rPr lang="fr-FR" dirty="0"/>
              <a:t>J2 réalise le coup qui permet de déplacer J1 (dégagé ou amortie) puis on joue le point. S’il n’y arrive pas on joue quand même le point</a:t>
            </a:r>
            <a:endParaRPr dirty="0"/>
          </a:p>
        </p:txBody>
      </p:sp>
      <p:sp>
        <p:nvSpPr>
          <p:cNvPr id="678" name="Google Shape;678;p60"/>
          <p:cNvSpPr txBox="1"/>
          <p:nvPr/>
        </p:nvSpPr>
        <p:spPr>
          <a:xfrm>
            <a:off x="5088668" y="3917318"/>
            <a:ext cx="484750" cy="369332"/>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J1</a:t>
            </a:r>
            <a:endParaRPr/>
          </a:p>
        </p:txBody>
      </p:sp>
      <p:sp>
        <p:nvSpPr>
          <p:cNvPr id="679" name="Google Shape;679;p60"/>
          <p:cNvSpPr/>
          <p:nvPr/>
        </p:nvSpPr>
        <p:spPr>
          <a:xfrm rot="-424643">
            <a:off x="2319714" y="2410435"/>
            <a:ext cx="2930470" cy="2551639"/>
          </a:xfrm>
          <a:prstGeom prst="arc">
            <a:avLst>
              <a:gd name="adj1" fmla="val 11267195"/>
              <a:gd name="adj2" fmla="val 532988"/>
            </a:avLst>
          </a:prstGeom>
          <a:noFill/>
          <a:ln w="38100" cap="flat" cmpd="sng">
            <a:solidFill>
              <a:srgbClr val="FF0000"/>
            </a:solidFill>
            <a:prstDash val="solid"/>
            <a:round/>
            <a:headEnd type="triangle" w="lg" len="lg"/>
            <a:tailEnd type="oval"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entury Gothic"/>
              <a:ea typeface="Century Gothic"/>
              <a:cs typeface="Century Gothic"/>
              <a:sym typeface="Century Gothic"/>
            </a:endParaRPr>
          </a:p>
        </p:txBody>
      </p:sp>
      <p:sp>
        <p:nvSpPr>
          <p:cNvPr id="680" name="Google Shape;680;p60"/>
          <p:cNvSpPr/>
          <p:nvPr/>
        </p:nvSpPr>
        <p:spPr>
          <a:xfrm rot="-745517">
            <a:off x="1532696" y="3767767"/>
            <a:ext cx="2991912" cy="1020210"/>
          </a:xfrm>
          <a:prstGeom prst="arc">
            <a:avLst>
              <a:gd name="adj1" fmla="val 13444067"/>
              <a:gd name="adj2" fmla="val 679123"/>
            </a:avLst>
          </a:prstGeom>
          <a:noFill/>
          <a:ln w="38100" cap="flat" cmpd="sng">
            <a:solidFill>
              <a:srgbClr val="00B050"/>
            </a:solidFill>
            <a:prstDash val="solid"/>
            <a:round/>
            <a:headEnd type="oval" w="med" len="med"/>
            <a:tailEnd type="triangle" w="lg" len="lg"/>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entury Gothic"/>
              <a:ea typeface="Century Gothic"/>
              <a:cs typeface="Century Gothic"/>
              <a:sym typeface="Century Gothic"/>
            </a:endParaRPr>
          </a:p>
        </p:txBody>
      </p:sp>
      <p:sp>
        <p:nvSpPr>
          <p:cNvPr id="681" name="Google Shape;681;p60"/>
          <p:cNvSpPr txBox="1"/>
          <p:nvPr/>
        </p:nvSpPr>
        <p:spPr>
          <a:xfrm>
            <a:off x="4934651" y="2881063"/>
            <a:ext cx="280956" cy="369332"/>
          </a:xfrm>
          <a:prstGeom prst="rect">
            <a:avLst/>
          </a:prstGeom>
          <a:solidFill>
            <a:srgbClr val="FF00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a:t>
            </a:r>
            <a:endParaRPr/>
          </a:p>
        </p:txBody>
      </p:sp>
      <p:sp>
        <p:nvSpPr>
          <p:cNvPr id="682" name="Google Shape;682;p60"/>
          <p:cNvSpPr txBox="1"/>
          <p:nvPr/>
        </p:nvSpPr>
        <p:spPr>
          <a:xfrm>
            <a:off x="3078493" y="3524972"/>
            <a:ext cx="280956" cy="369332"/>
          </a:xfrm>
          <a:prstGeom prst="rect">
            <a:avLst/>
          </a:prstGeom>
          <a:solidFill>
            <a:srgbClr val="00B05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2</a:t>
            </a:r>
            <a:endParaRPr/>
          </a:p>
        </p:txBody>
      </p:sp>
      <p:sp>
        <p:nvSpPr>
          <p:cNvPr id="683" name="Google Shape;683;p60"/>
          <p:cNvSpPr txBox="1"/>
          <p:nvPr/>
        </p:nvSpPr>
        <p:spPr>
          <a:xfrm>
            <a:off x="7235701" y="1271228"/>
            <a:ext cx="4761700" cy="1784421"/>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fontScale="92500"/>
          </a:bodyPr>
          <a:lstStyle/>
          <a:p>
            <a:pPr marL="342900" marR="0" lvl="0" indent="-342900" algn="l" rtl="0">
              <a:spcBef>
                <a:spcPts val="0"/>
              </a:spcBef>
              <a:spcAft>
                <a:spcPts val="0"/>
              </a:spcAft>
              <a:buClr>
                <a:schemeClr val="accent1"/>
              </a:buClr>
              <a:buSzPct val="1000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Comptage des points</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J2 marque 1 point s’il réalise le bon coup (pt retourneur)</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Le gagnant du point marque 1 pt. Donc J2 peut marquer 2pts par service</a:t>
            </a:r>
            <a:endParaRPr dirty="0"/>
          </a:p>
          <a:p>
            <a:pPr marL="285750" marR="0" lvl="0" indent="-285750" algn="l" rtl="0">
              <a:spcBef>
                <a:spcPts val="1000"/>
              </a:spcBef>
              <a:spcAft>
                <a:spcPts val="0"/>
              </a:spcAft>
              <a:buClr>
                <a:schemeClr val="accent1"/>
              </a:buClr>
              <a:buSzPct val="100000"/>
              <a:buFont typeface="Arial" panose="020B0604020202020204" pitchFamily="34" charset="0"/>
              <a:buChar char="•"/>
            </a:pPr>
            <a:endParaRPr sz="1800" dirty="0">
              <a:solidFill>
                <a:srgbClr val="3F3F3F"/>
              </a:solidFill>
              <a:latin typeface="Century Gothic"/>
              <a:ea typeface="Century Gothic"/>
              <a:cs typeface="Century Gothic"/>
              <a:sym typeface="Century Gothic"/>
            </a:endParaRPr>
          </a:p>
          <a:p>
            <a:pPr marL="391478" marR="0" lvl="0" indent="-285750" algn="l" rtl="0">
              <a:spcBef>
                <a:spcPts val="1000"/>
              </a:spcBef>
              <a:spcAft>
                <a:spcPts val="0"/>
              </a:spcAft>
              <a:buClr>
                <a:schemeClr val="accent1"/>
              </a:buClr>
              <a:buSzPct val="100000"/>
              <a:buFont typeface="Arial" panose="020B0604020202020204" pitchFamily="34" charset="0"/>
              <a:buChar char="•"/>
            </a:pPr>
            <a:endParaRPr sz="1800" dirty="0">
              <a:solidFill>
                <a:srgbClr val="3F3F3F"/>
              </a:solidFill>
              <a:latin typeface="Century Gothic"/>
              <a:ea typeface="Century Gothic"/>
              <a:cs typeface="Century Gothic"/>
              <a:sym typeface="Century Gothic"/>
            </a:endParaRPr>
          </a:p>
        </p:txBody>
      </p:sp>
      <p:sp>
        <p:nvSpPr>
          <p:cNvPr id="684" name="Google Shape;684;p60"/>
          <p:cNvSpPr/>
          <p:nvPr/>
        </p:nvSpPr>
        <p:spPr>
          <a:xfrm rot="-745517">
            <a:off x="2195193" y="2787845"/>
            <a:ext cx="4401968" cy="1874562"/>
          </a:xfrm>
          <a:prstGeom prst="arc">
            <a:avLst>
              <a:gd name="adj1" fmla="val 11455961"/>
              <a:gd name="adj2" fmla="val 679123"/>
            </a:avLst>
          </a:prstGeom>
          <a:noFill/>
          <a:ln w="38100" cap="flat" cmpd="sng">
            <a:solidFill>
              <a:srgbClr val="00B050"/>
            </a:solidFill>
            <a:prstDash val="solid"/>
            <a:round/>
            <a:headEnd type="oval" w="med" len="med"/>
            <a:tailEnd type="triangle" w="lg" len="lg"/>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entury Gothic"/>
              <a:ea typeface="Century Gothic"/>
              <a:cs typeface="Century Gothic"/>
              <a:sym typeface="Century Gothic"/>
            </a:endParaRPr>
          </a:p>
        </p:txBody>
      </p:sp>
      <p:sp>
        <p:nvSpPr>
          <p:cNvPr id="685" name="Google Shape;685;p60"/>
          <p:cNvSpPr txBox="1"/>
          <p:nvPr/>
        </p:nvSpPr>
        <p:spPr>
          <a:xfrm>
            <a:off x="3735653" y="2729788"/>
            <a:ext cx="280956" cy="369332"/>
          </a:xfrm>
          <a:prstGeom prst="rect">
            <a:avLst/>
          </a:prstGeom>
          <a:solidFill>
            <a:srgbClr val="00B05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2</a:t>
            </a:r>
            <a:endParaRPr/>
          </a:p>
        </p:txBody>
      </p:sp>
      <p:cxnSp>
        <p:nvCxnSpPr>
          <p:cNvPr id="686" name="Google Shape;686;p60"/>
          <p:cNvCxnSpPr/>
          <p:nvPr/>
        </p:nvCxnSpPr>
        <p:spPr>
          <a:xfrm>
            <a:off x="5652952" y="4101984"/>
            <a:ext cx="1006414" cy="0"/>
          </a:xfrm>
          <a:prstGeom prst="straightConnector1">
            <a:avLst/>
          </a:prstGeom>
          <a:noFill/>
          <a:ln w="50800" cap="flat" cmpd="sng">
            <a:solidFill>
              <a:schemeClr val="lt1"/>
            </a:solidFill>
            <a:prstDash val="solid"/>
            <a:round/>
            <a:headEnd type="none" w="sm" len="sm"/>
            <a:tailEnd type="triangle" w="med" len="med"/>
          </a:ln>
        </p:spPr>
      </p:cxnSp>
      <p:cxnSp>
        <p:nvCxnSpPr>
          <p:cNvPr id="687" name="Google Shape;687;p60"/>
          <p:cNvCxnSpPr/>
          <p:nvPr/>
        </p:nvCxnSpPr>
        <p:spPr>
          <a:xfrm flipH="1">
            <a:off x="4144684" y="4121936"/>
            <a:ext cx="819652" cy="5871"/>
          </a:xfrm>
          <a:prstGeom prst="straightConnector1">
            <a:avLst/>
          </a:prstGeom>
          <a:noFill/>
          <a:ln w="50800" cap="flat" cmpd="sng">
            <a:solidFill>
              <a:schemeClr val="lt1"/>
            </a:solidFill>
            <a:prstDash val="solid"/>
            <a:round/>
            <a:headEnd type="none" w="sm" len="sm"/>
            <a:tailEnd type="triangle" w="med" len="med"/>
          </a:ln>
        </p:spPr>
      </p:cxnSp>
      <p:sp>
        <p:nvSpPr>
          <p:cNvPr id="688" name="Google Shape;688;p60"/>
          <p:cNvSpPr txBox="1"/>
          <p:nvPr/>
        </p:nvSpPr>
        <p:spPr>
          <a:xfrm>
            <a:off x="7220404" y="3176728"/>
            <a:ext cx="4847036" cy="1519650"/>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lnSpcReduction="10000"/>
          </a:bodyPr>
          <a:lstStyle/>
          <a:p>
            <a:pPr marL="342900" marR="0" lvl="0" indent="-342900" algn="l" rtl="0">
              <a:spcBef>
                <a:spcPts val="0"/>
              </a:spcBef>
              <a:spcAft>
                <a:spcPts val="0"/>
              </a:spcAft>
              <a:buClr>
                <a:schemeClr val="accent1"/>
              </a:buClr>
              <a:buSzPts val="18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CRITERES DE REUSSITE</a:t>
            </a:r>
            <a:endParaRPr dirty="0"/>
          </a:p>
          <a:p>
            <a:pPr marL="342900" marR="0" lvl="0" indent="-342900" algn="l" rtl="0">
              <a:spcBef>
                <a:spcPts val="1000"/>
              </a:spcBef>
              <a:spcAft>
                <a:spcPts val="0"/>
              </a:spcAft>
              <a:buClr>
                <a:schemeClr val="accent1"/>
              </a:buClr>
              <a:buSzPts val="18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Gagner le match</a:t>
            </a:r>
            <a:endParaRPr dirty="0"/>
          </a:p>
          <a:p>
            <a:pPr marL="342900" marR="0" lvl="0" indent="-342900" algn="l" rtl="0">
              <a:spcBef>
                <a:spcPts val="1000"/>
              </a:spcBef>
              <a:spcAft>
                <a:spcPts val="0"/>
              </a:spcAft>
              <a:buClr>
                <a:schemeClr val="accent1"/>
              </a:buClr>
              <a:buSzPts val="18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J2 : Au moins 3 pts « retourneur »</a:t>
            </a:r>
            <a:endParaRPr dirty="0"/>
          </a:p>
          <a:p>
            <a:pPr marL="342900" marR="0" lvl="0" indent="-342900" algn="l" rtl="0">
              <a:spcBef>
                <a:spcPts val="1000"/>
              </a:spcBef>
              <a:spcAft>
                <a:spcPts val="0"/>
              </a:spcAft>
              <a:buClr>
                <a:schemeClr val="accent1"/>
              </a:buClr>
              <a:buSzPts val="18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J2 : Au moins 1x 2pts</a:t>
            </a:r>
            <a:endParaRPr dirty="0"/>
          </a:p>
          <a:p>
            <a:pPr marL="400050" marR="0" lvl="0" indent="-285750" algn="l" rtl="0">
              <a:spcBef>
                <a:spcPts val="1000"/>
              </a:spcBef>
              <a:spcAft>
                <a:spcPts val="0"/>
              </a:spcAft>
              <a:buClr>
                <a:schemeClr val="accent1"/>
              </a:buClr>
              <a:buSzPts val="1800"/>
              <a:buFont typeface="Arial" panose="020B0604020202020204" pitchFamily="34" charset="0"/>
              <a:buChar char="•"/>
            </a:pPr>
            <a:endParaRPr sz="1800" dirty="0">
              <a:solidFill>
                <a:srgbClr val="3F3F3F"/>
              </a:solidFill>
              <a:latin typeface="Century Gothic"/>
              <a:ea typeface="Century Gothic"/>
              <a:cs typeface="Century Gothic"/>
              <a:sym typeface="Century Gothic"/>
            </a:endParaRPr>
          </a:p>
        </p:txBody>
      </p:sp>
      <p:sp>
        <p:nvSpPr>
          <p:cNvPr id="689" name="Google Shape;689;p60"/>
          <p:cNvSpPr txBox="1"/>
          <p:nvPr/>
        </p:nvSpPr>
        <p:spPr>
          <a:xfrm>
            <a:off x="7193033" y="4816624"/>
            <a:ext cx="4847036" cy="1519650"/>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a:bodyPr>
          <a:lstStyle/>
          <a:p>
            <a:pPr marL="342900" marR="0" lvl="0" indent="-342900" algn="l" rtl="0">
              <a:spcBef>
                <a:spcPts val="0"/>
              </a:spcBef>
              <a:spcAft>
                <a:spcPts val="0"/>
              </a:spcAft>
              <a:buClr>
                <a:schemeClr val="accent1"/>
              </a:buClr>
              <a:buSzPts val="18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SIMPLIFICATION POUR J2</a:t>
            </a:r>
            <a:endParaRPr dirty="0"/>
          </a:p>
          <a:p>
            <a:pPr marL="342900" marR="0" lvl="0" indent="-342900" algn="l" rtl="0">
              <a:spcBef>
                <a:spcPts val="1000"/>
              </a:spcBef>
              <a:spcAft>
                <a:spcPts val="0"/>
              </a:spcAft>
              <a:buClr>
                <a:schemeClr val="accent1"/>
              </a:buClr>
              <a:buSzPts val="18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J1 annonce son déplacement quand le volant de son service est sorti de sa raquette</a:t>
            </a:r>
            <a:endParaRPr dirty="0"/>
          </a:p>
          <a:p>
            <a:pPr marL="400050" marR="0" lvl="0" indent="-285750" algn="l" rtl="0">
              <a:spcBef>
                <a:spcPts val="1000"/>
              </a:spcBef>
              <a:spcAft>
                <a:spcPts val="0"/>
              </a:spcAft>
              <a:buClr>
                <a:schemeClr val="accent1"/>
              </a:buClr>
              <a:buSzPts val="1800"/>
              <a:buFont typeface="Arial" panose="020B0604020202020204" pitchFamily="34" charset="0"/>
              <a:buChar char="•"/>
            </a:pPr>
            <a:endParaRPr sz="1800" dirty="0">
              <a:solidFill>
                <a:srgbClr val="3F3F3F"/>
              </a:solidFill>
              <a:latin typeface="Century Gothic"/>
              <a:ea typeface="Century Gothic"/>
              <a:cs typeface="Century Gothic"/>
              <a:sym typeface="Century Gothic"/>
            </a:endParaRPr>
          </a:p>
        </p:txBody>
      </p:sp>
      <p:sp>
        <p:nvSpPr>
          <p:cNvPr id="690" name="Google Shape;690;p60"/>
          <p:cNvSpPr txBox="1"/>
          <p:nvPr/>
        </p:nvSpPr>
        <p:spPr>
          <a:xfrm>
            <a:off x="185531" y="5721409"/>
            <a:ext cx="6851373" cy="1200329"/>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b="1" u="sng">
                <a:solidFill>
                  <a:schemeClr val="dk1"/>
                </a:solidFill>
                <a:latin typeface="Century Gothic"/>
                <a:ea typeface="Century Gothic"/>
                <a:cs typeface="Century Gothic"/>
                <a:sym typeface="Century Gothic"/>
              </a:rPr>
              <a:t>NB : </a:t>
            </a:r>
            <a:r>
              <a:rPr lang="fr-FR" sz="1800" i="1">
                <a:solidFill>
                  <a:schemeClr val="dk1"/>
                </a:solidFill>
                <a:latin typeface="Century Gothic"/>
                <a:ea typeface="Century Gothic"/>
                <a:cs typeface="Century Gothic"/>
                <a:sym typeface="Century Gothic"/>
              </a:rPr>
              <a:t>Possibilité de faire J1 sert zone centrale / J2 retourne zone centrale et se déplace dans une des 2 zones. Ici c’est J1 qui peut marquer 2 ponts à chaque engagement s’il réalise le bon coup et gagne le point ensuite</a:t>
            </a:r>
            <a:endParaRPr sz="1800" b="1" u="sng">
              <a:solidFill>
                <a:schemeClr val="dk1"/>
              </a:solidFill>
              <a:latin typeface="Century Gothic"/>
              <a:ea typeface="Century Gothic"/>
              <a:cs typeface="Century Gothic"/>
              <a:sym typeface="Century Gothic"/>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694"/>
        <p:cNvGrpSpPr/>
        <p:nvPr/>
      </p:nvGrpSpPr>
      <p:grpSpPr>
        <a:xfrm>
          <a:off x="0" y="0"/>
          <a:ext cx="0" cy="0"/>
          <a:chOff x="0" y="0"/>
          <a:chExt cx="0" cy="0"/>
        </a:xfrm>
      </p:grpSpPr>
      <p:sp>
        <p:nvSpPr>
          <p:cNvPr id="695" name="Google Shape;695;p61"/>
          <p:cNvSpPr txBox="1">
            <a:spLocks noGrp="1"/>
          </p:cNvSpPr>
          <p:nvPr>
            <p:ph type="title"/>
          </p:nvPr>
        </p:nvSpPr>
        <p:spPr>
          <a:xfrm>
            <a:off x="1355844" y="134863"/>
            <a:ext cx="10921999" cy="1280890"/>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262626"/>
              </a:buClr>
              <a:buSzPts val="3600"/>
              <a:buFont typeface="Century Gothic"/>
              <a:buNone/>
            </a:pPr>
            <a:r>
              <a:rPr lang="fr-FR"/>
              <a:t>CHERCHER A DEPLACER L’ADVERSAIRE </a:t>
            </a:r>
            <a:br>
              <a:rPr lang="fr-FR"/>
            </a:br>
            <a:r>
              <a:rPr lang="fr-FR"/>
              <a:t>– Prise d’Info - Partenaire</a:t>
            </a:r>
            <a:endParaRPr/>
          </a:p>
        </p:txBody>
      </p:sp>
      <p:pic>
        <p:nvPicPr>
          <p:cNvPr id="696" name="Google Shape;696;p61"/>
          <p:cNvPicPr preferRelativeResize="0"/>
          <p:nvPr/>
        </p:nvPicPr>
        <p:blipFill rotWithShape="1">
          <a:blip r:embed="rId3">
            <a:alphaModFix/>
          </a:blip>
          <a:srcRect/>
          <a:stretch/>
        </p:blipFill>
        <p:spPr>
          <a:xfrm>
            <a:off x="185531" y="2040835"/>
            <a:ext cx="7300320" cy="4175020"/>
          </a:xfrm>
          <a:prstGeom prst="rect">
            <a:avLst/>
          </a:prstGeom>
          <a:noFill/>
          <a:ln>
            <a:noFill/>
          </a:ln>
        </p:spPr>
      </p:pic>
      <p:sp>
        <p:nvSpPr>
          <p:cNvPr id="697" name="Google Shape;697;p61"/>
          <p:cNvSpPr/>
          <p:nvPr/>
        </p:nvSpPr>
        <p:spPr>
          <a:xfrm>
            <a:off x="1895061" y="2580423"/>
            <a:ext cx="927652" cy="3095843"/>
          </a:xfrm>
          <a:prstGeom prst="rect">
            <a:avLst/>
          </a:prstGeom>
          <a:noFill/>
          <a:ln w="57150" cap="flat" cmpd="sng">
            <a:solidFill>
              <a:srgbClr val="FFFF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698" name="Google Shape;698;p61"/>
          <p:cNvSpPr/>
          <p:nvPr/>
        </p:nvSpPr>
        <p:spPr>
          <a:xfrm>
            <a:off x="4577812" y="2410435"/>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699" name="Google Shape;699;p61"/>
          <p:cNvSpPr/>
          <p:nvPr/>
        </p:nvSpPr>
        <p:spPr>
          <a:xfrm>
            <a:off x="5790915" y="5285326"/>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700" name="Google Shape;700;p61"/>
          <p:cNvSpPr/>
          <p:nvPr/>
        </p:nvSpPr>
        <p:spPr>
          <a:xfrm>
            <a:off x="5785851" y="2410435"/>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701" name="Google Shape;701;p61"/>
          <p:cNvSpPr/>
          <p:nvPr/>
        </p:nvSpPr>
        <p:spPr>
          <a:xfrm>
            <a:off x="4568511" y="5285325"/>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cxnSp>
        <p:nvCxnSpPr>
          <p:cNvPr id="702" name="Google Shape;702;p61"/>
          <p:cNvCxnSpPr/>
          <p:nvPr/>
        </p:nvCxnSpPr>
        <p:spPr>
          <a:xfrm>
            <a:off x="4697081" y="2274600"/>
            <a:ext cx="0" cy="3794896"/>
          </a:xfrm>
          <a:prstGeom prst="straightConnector1">
            <a:avLst/>
          </a:prstGeom>
          <a:noFill/>
          <a:ln w="38100" cap="flat" cmpd="sng">
            <a:solidFill>
              <a:srgbClr val="9D2D0F"/>
            </a:solidFill>
            <a:prstDash val="dash"/>
            <a:round/>
            <a:headEnd type="none" w="sm" len="sm"/>
            <a:tailEnd type="none" w="sm" len="sm"/>
          </a:ln>
        </p:spPr>
      </p:cxnSp>
      <p:cxnSp>
        <p:nvCxnSpPr>
          <p:cNvPr id="703" name="Google Shape;703;p61"/>
          <p:cNvCxnSpPr/>
          <p:nvPr/>
        </p:nvCxnSpPr>
        <p:spPr>
          <a:xfrm>
            <a:off x="5905120" y="2274600"/>
            <a:ext cx="0" cy="3794896"/>
          </a:xfrm>
          <a:prstGeom prst="straightConnector1">
            <a:avLst/>
          </a:prstGeom>
          <a:noFill/>
          <a:ln w="38100" cap="flat" cmpd="sng">
            <a:solidFill>
              <a:srgbClr val="9D2D0F"/>
            </a:solidFill>
            <a:prstDash val="dash"/>
            <a:round/>
            <a:headEnd type="none" w="sm" len="sm"/>
            <a:tailEnd type="none" w="sm" len="sm"/>
          </a:ln>
        </p:spPr>
      </p:cxnSp>
      <p:sp>
        <p:nvSpPr>
          <p:cNvPr id="704" name="Google Shape;704;p61"/>
          <p:cNvSpPr txBox="1"/>
          <p:nvPr/>
        </p:nvSpPr>
        <p:spPr>
          <a:xfrm>
            <a:off x="2167147" y="3894304"/>
            <a:ext cx="484750" cy="369332"/>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J2</a:t>
            </a:r>
            <a:endParaRPr/>
          </a:p>
        </p:txBody>
      </p:sp>
      <p:sp>
        <p:nvSpPr>
          <p:cNvPr id="705" name="Google Shape;705;p61"/>
          <p:cNvSpPr txBox="1">
            <a:spLocks noGrp="1"/>
          </p:cNvSpPr>
          <p:nvPr>
            <p:ph type="body" idx="1"/>
          </p:nvPr>
        </p:nvSpPr>
        <p:spPr>
          <a:xfrm>
            <a:off x="1118867" y="1283309"/>
            <a:ext cx="5697977" cy="1194828"/>
          </a:xfrm>
          <a:prstGeom prst="rect">
            <a:avLst/>
          </a:prstGeom>
          <a:noFill/>
          <a:ln>
            <a:noFill/>
          </a:ln>
        </p:spPr>
        <p:txBody>
          <a:bodyPr spcFirstLastPara="1" wrap="square" lIns="91425" tIns="45700" rIns="91425" bIns="45700" anchor="t" anchorCtr="0">
            <a:normAutofit fontScale="85000" lnSpcReduction="10000"/>
          </a:bodyPr>
          <a:lstStyle/>
          <a:p>
            <a:pPr marL="342900" lvl="0" indent="-342900" algn="l" rtl="0">
              <a:spcBef>
                <a:spcPts val="0"/>
              </a:spcBef>
              <a:spcAft>
                <a:spcPts val="0"/>
              </a:spcAft>
              <a:buSzPct val="100000"/>
              <a:buFont typeface="Arial" panose="020B0604020202020204" pitchFamily="34" charset="0"/>
              <a:buChar char="•"/>
            </a:pPr>
            <a:r>
              <a:rPr lang="fr-FR" dirty="0"/>
              <a:t>J1 fait 10 services dans la zone centrale depuis sa zone centrale se déplace vite en zone avant ou zone arrière</a:t>
            </a:r>
            <a:endParaRPr dirty="0"/>
          </a:p>
          <a:p>
            <a:pPr marL="342900" lvl="0" indent="-342900" algn="l" rtl="0">
              <a:spcBef>
                <a:spcPts val="1000"/>
              </a:spcBef>
              <a:spcAft>
                <a:spcPts val="0"/>
              </a:spcAft>
              <a:buSzPct val="100000"/>
              <a:buFont typeface="Arial" panose="020B0604020202020204" pitchFamily="34" charset="0"/>
              <a:buChar char="•"/>
            </a:pPr>
            <a:r>
              <a:rPr lang="fr-FR" dirty="0"/>
              <a:t>J2 réalise le coup qui permet de déplacer J1 (dégagé ou amortie)</a:t>
            </a:r>
            <a:endParaRPr dirty="0"/>
          </a:p>
        </p:txBody>
      </p:sp>
      <p:sp>
        <p:nvSpPr>
          <p:cNvPr id="706" name="Google Shape;706;p61"/>
          <p:cNvSpPr txBox="1"/>
          <p:nvPr/>
        </p:nvSpPr>
        <p:spPr>
          <a:xfrm>
            <a:off x="5088668" y="3917318"/>
            <a:ext cx="484750" cy="369332"/>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J1</a:t>
            </a:r>
            <a:endParaRPr/>
          </a:p>
        </p:txBody>
      </p:sp>
      <p:sp>
        <p:nvSpPr>
          <p:cNvPr id="707" name="Google Shape;707;p61"/>
          <p:cNvSpPr/>
          <p:nvPr/>
        </p:nvSpPr>
        <p:spPr>
          <a:xfrm rot="-424643">
            <a:off x="2319714" y="2410435"/>
            <a:ext cx="2930470" cy="2551639"/>
          </a:xfrm>
          <a:prstGeom prst="arc">
            <a:avLst>
              <a:gd name="adj1" fmla="val 11267195"/>
              <a:gd name="adj2" fmla="val 532988"/>
            </a:avLst>
          </a:prstGeom>
          <a:noFill/>
          <a:ln w="38100" cap="flat" cmpd="sng">
            <a:solidFill>
              <a:srgbClr val="FF0000"/>
            </a:solidFill>
            <a:prstDash val="solid"/>
            <a:round/>
            <a:headEnd type="triangle" w="lg" len="lg"/>
            <a:tailEnd type="oval" w="med" len="med"/>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entury Gothic"/>
              <a:ea typeface="Century Gothic"/>
              <a:cs typeface="Century Gothic"/>
              <a:sym typeface="Century Gothic"/>
            </a:endParaRPr>
          </a:p>
        </p:txBody>
      </p:sp>
      <p:sp>
        <p:nvSpPr>
          <p:cNvPr id="708" name="Google Shape;708;p61"/>
          <p:cNvSpPr/>
          <p:nvPr/>
        </p:nvSpPr>
        <p:spPr>
          <a:xfrm rot="-745517">
            <a:off x="1532696" y="3767767"/>
            <a:ext cx="2991912" cy="1020210"/>
          </a:xfrm>
          <a:prstGeom prst="arc">
            <a:avLst>
              <a:gd name="adj1" fmla="val 13444067"/>
              <a:gd name="adj2" fmla="val 679123"/>
            </a:avLst>
          </a:prstGeom>
          <a:noFill/>
          <a:ln w="38100" cap="flat" cmpd="sng">
            <a:solidFill>
              <a:srgbClr val="00B050"/>
            </a:solidFill>
            <a:prstDash val="solid"/>
            <a:round/>
            <a:headEnd type="oval" w="med" len="med"/>
            <a:tailEnd type="triangle" w="lg" len="lg"/>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entury Gothic"/>
              <a:ea typeface="Century Gothic"/>
              <a:cs typeface="Century Gothic"/>
              <a:sym typeface="Century Gothic"/>
            </a:endParaRPr>
          </a:p>
        </p:txBody>
      </p:sp>
      <p:sp>
        <p:nvSpPr>
          <p:cNvPr id="709" name="Google Shape;709;p61"/>
          <p:cNvSpPr txBox="1"/>
          <p:nvPr/>
        </p:nvSpPr>
        <p:spPr>
          <a:xfrm>
            <a:off x="4934651" y="2881063"/>
            <a:ext cx="280956" cy="369332"/>
          </a:xfrm>
          <a:prstGeom prst="rect">
            <a:avLst/>
          </a:prstGeom>
          <a:solidFill>
            <a:srgbClr val="FF00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a:t>
            </a:r>
            <a:endParaRPr/>
          </a:p>
        </p:txBody>
      </p:sp>
      <p:sp>
        <p:nvSpPr>
          <p:cNvPr id="710" name="Google Shape;710;p61"/>
          <p:cNvSpPr txBox="1"/>
          <p:nvPr/>
        </p:nvSpPr>
        <p:spPr>
          <a:xfrm>
            <a:off x="3078493" y="3524972"/>
            <a:ext cx="280956" cy="369332"/>
          </a:xfrm>
          <a:prstGeom prst="rect">
            <a:avLst/>
          </a:prstGeom>
          <a:solidFill>
            <a:srgbClr val="00B05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2</a:t>
            </a:r>
            <a:endParaRPr/>
          </a:p>
        </p:txBody>
      </p:sp>
      <p:sp>
        <p:nvSpPr>
          <p:cNvPr id="711" name="Google Shape;711;p61"/>
          <p:cNvSpPr txBox="1"/>
          <p:nvPr/>
        </p:nvSpPr>
        <p:spPr>
          <a:xfrm>
            <a:off x="7235701" y="1271228"/>
            <a:ext cx="4896870" cy="2992408"/>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a:bodyPr>
          <a:lstStyle/>
          <a:p>
            <a:pPr marL="342900" marR="0" lvl="0" indent="-342900" algn="l" rtl="0">
              <a:spcBef>
                <a:spcPts val="0"/>
              </a:spcBef>
              <a:spcAft>
                <a:spcPts val="0"/>
              </a:spcAft>
              <a:buClr>
                <a:schemeClr val="accent1"/>
              </a:buClr>
              <a:buSzPts val="18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Comptage des points</a:t>
            </a:r>
            <a:endParaRPr dirty="0"/>
          </a:p>
          <a:p>
            <a:pPr marL="0" marR="0" lvl="0" indent="0" algn="l" rtl="0">
              <a:spcBef>
                <a:spcPts val="1000"/>
              </a:spcBef>
              <a:spcAft>
                <a:spcPts val="0"/>
              </a:spcAft>
              <a:buClr>
                <a:schemeClr val="accent1"/>
              </a:buClr>
              <a:buSzPts val="1800"/>
              <a:buFont typeface="Noto Sans Symbols"/>
              <a:buNone/>
            </a:pPr>
            <a:endParaRPr sz="1800" dirty="0">
              <a:solidFill>
                <a:srgbClr val="3F3F3F"/>
              </a:solidFill>
              <a:latin typeface="Century Gothic"/>
              <a:ea typeface="Century Gothic"/>
              <a:cs typeface="Century Gothic"/>
              <a:sym typeface="Century Gothic"/>
            </a:endParaRPr>
          </a:p>
          <a:p>
            <a:pPr marL="342900" marR="0" lvl="0" indent="-228600" algn="l" rtl="0">
              <a:spcBef>
                <a:spcPts val="1000"/>
              </a:spcBef>
              <a:spcAft>
                <a:spcPts val="0"/>
              </a:spcAft>
              <a:buClr>
                <a:schemeClr val="accent1"/>
              </a:buClr>
              <a:buSzPts val="1800"/>
              <a:buFont typeface="Noto Sans Symbols"/>
              <a:buNone/>
            </a:pPr>
            <a:endParaRPr sz="1800" dirty="0">
              <a:solidFill>
                <a:srgbClr val="3F3F3F"/>
              </a:solidFill>
              <a:latin typeface="Century Gothic"/>
              <a:ea typeface="Century Gothic"/>
              <a:cs typeface="Century Gothic"/>
              <a:sym typeface="Century Gothic"/>
            </a:endParaRPr>
          </a:p>
        </p:txBody>
      </p:sp>
      <p:sp>
        <p:nvSpPr>
          <p:cNvPr id="712" name="Google Shape;712;p61"/>
          <p:cNvSpPr/>
          <p:nvPr/>
        </p:nvSpPr>
        <p:spPr>
          <a:xfrm rot="-745517">
            <a:off x="2195193" y="2787845"/>
            <a:ext cx="4401968" cy="1874562"/>
          </a:xfrm>
          <a:prstGeom prst="arc">
            <a:avLst>
              <a:gd name="adj1" fmla="val 11455961"/>
              <a:gd name="adj2" fmla="val 679123"/>
            </a:avLst>
          </a:prstGeom>
          <a:noFill/>
          <a:ln w="38100" cap="flat" cmpd="sng">
            <a:solidFill>
              <a:srgbClr val="00B050"/>
            </a:solidFill>
            <a:prstDash val="solid"/>
            <a:round/>
            <a:headEnd type="oval" w="med" len="med"/>
            <a:tailEnd type="triangle" w="lg" len="lg"/>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entury Gothic"/>
              <a:ea typeface="Century Gothic"/>
              <a:cs typeface="Century Gothic"/>
              <a:sym typeface="Century Gothic"/>
            </a:endParaRPr>
          </a:p>
        </p:txBody>
      </p:sp>
      <p:sp>
        <p:nvSpPr>
          <p:cNvPr id="713" name="Google Shape;713;p61"/>
          <p:cNvSpPr txBox="1"/>
          <p:nvPr/>
        </p:nvSpPr>
        <p:spPr>
          <a:xfrm>
            <a:off x="3735653" y="2729788"/>
            <a:ext cx="280956" cy="369332"/>
          </a:xfrm>
          <a:prstGeom prst="rect">
            <a:avLst/>
          </a:prstGeom>
          <a:solidFill>
            <a:srgbClr val="00B05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2</a:t>
            </a:r>
            <a:endParaRPr/>
          </a:p>
        </p:txBody>
      </p:sp>
      <p:cxnSp>
        <p:nvCxnSpPr>
          <p:cNvPr id="714" name="Google Shape;714;p61"/>
          <p:cNvCxnSpPr/>
          <p:nvPr/>
        </p:nvCxnSpPr>
        <p:spPr>
          <a:xfrm>
            <a:off x="5652952" y="4101984"/>
            <a:ext cx="1006414" cy="0"/>
          </a:xfrm>
          <a:prstGeom prst="straightConnector1">
            <a:avLst/>
          </a:prstGeom>
          <a:noFill/>
          <a:ln w="50800" cap="flat" cmpd="sng">
            <a:solidFill>
              <a:schemeClr val="lt1"/>
            </a:solidFill>
            <a:prstDash val="solid"/>
            <a:round/>
            <a:headEnd type="none" w="sm" len="sm"/>
            <a:tailEnd type="triangle" w="med" len="med"/>
          </a:ln>
        </p:spPr>
      </p:cxnSp>
      <p:cxnSp>
        <p:nvCxnSpPr>
          <p:cNvPr id="715" name="Google Shape;715;p61"/>
          <p:cNvCxnSpPr/>
          <p:nvPr/>
        </p:nvCxnSpPr>
        <p:spPr>
          <a:xfrm flipH="1">
            <a:off x="4144684" y="4121936"/>
            <a:ext cx="819652" cy="5871"/>
          </a:xfrm>
          <a:prstGeom prst="straightConnector1">
            <a:avLst/>
          </a:prstGeom>
          <a:noFill/>
          <a:ln w="50800" cap="flat" cmpd="sng">
            <a:solidFill>
              <a:schemeClr val="lt1"/>
            </a:solidFill>
            <a:prstDash val="solid"/>
            <a:round/>
            <a:headEnd type="none" w="sm" len="sm"/>
            <a:tailEnd type="triangle" w="med" len="med"/>
          </a:ln>
        </p:spPr>
      </p:cxnSp>
      <p:sp>
        <p:nvSpPr>
          <p:cNvPr id="716" name="Google Shape;716;p61"/>
          <p:cNvSpPr txBox="1"/>
          <p:nvPr/>
        </p:nvSpPr>
        <p:spPr>
          <a:xfrm>
            <a:off x="7285535" y="5605005"/>
            <a:ext cx="4847036" cy="1031814"/>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fontScale="85000" lnSpcReduction="10000"/>
          </a:bodyPr>
          <a:lstStyle/>
          <a:p>
            <a:pPr marL="342900" marR="0" lvl="0" indent="-342900" algn="l" rtl="0">
              <a:spcBef>
                <a:spcPts val="0"/>
              </a:spcBef>
              <a:spcAft>
                <a:spcPts val="0"/>
              </a:spcAft>
              <a:buClr>
                <a:schemeClr val="accent1"/>
              </a:buClr>
              <a:buSzPct val="1000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SIMPLIFICATION POUR J2</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J1 annonce son déplacement quand le volant de son service est sorti de sa raquette</a:t>
            </a:r>
            <a:endParaRPr dirty="0"/>
          </a:p>
          <a:p>
            <a:pPr marL="382905" marR="0" lvl="0" indent="-285750" algn="l" rtl="0">
              <a:spcBef>
                <a:spcPts val="1000"/>
              </a:spcBef>
              <a:spcAft>
                <a:spcPts val="0"/>
              </a:spcAft>
              <a:buClr>
                <a:schemeClr val="accent1"/>
              </a:buClr>
              <a:buSzPct val="100000"/>
              <a:buFont typeface="Arial" panose="020B0604020202020204" pitchFamily="34" charset="0"/>
              <a:buChar char="•"/>
            </a:pPr>
            <a:endParaRPr sz="1800" dirty="0">
              <a:solidFill>
                <a:srgbClr val="3F3F3F"/>
              </a:solidFill>
              <a:latin typeface="Century Gothic"/>
              <a:ea typeface="Century Gothic"/>
              <a:cs typeface="Century Gothic"/>
              <a:sym typeface="Century Gothic"/>
            </a:endParaRPr>
          </a:p>
        </p:txBody>
      </p:sp>
      <p:sp>
        <p:nvSpPr>
          <p:cNvPr id="717" name="Google Shape;717;p61"/>
          <p:cNvSpPr txBox="1"/>
          <p:nvPr/>
        </p:nvSpPr>
        <p:spPr>
          <a:xfrm>
            <a:off x="185531" y="5721409"/>
            <a:ext cx="6851373" cy="1200329"/>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b="1" u="sng">
                <a:solidFill>
                  <a:schemeClr val="dk1"/>
                </a:solidFill>
                <a:latin typeface="Century Gothic"/>
                <a:ea typeface="Century Gothic"/>
                <a:cs typeface="Century Gothic"/>
                <a:sym typeface="Century Gothic"/>
              </a:rPr>
              <a:t>NB : </a:t>
            </a:r>
            <a:r>
              <a:rPr lang="fr-FR" sz="1800" i="1">
                <a:solidFill>
                  <a:schemeClr val="dk1"/>
                </a:solidFill>
                <a:latin typeface="Century Gothic"/>
                <a:ea typeface="Century Gothic"/>
                <a:cs typeface="Century Gothic"/>
                <a:sym typeface="Century Gothic"/>
              </a:rPr>
              <a:t>Possibilité de faire J1 sert zone centrale / J2 retourne zone centrale et se déplace dans une des 2 zones. Ici c’est J1 qui peut marquer 2 ponts à chaque engagement s’il réalise le bon coup et gagne le point ensuite</a:t>
            </a:r>
            <a:endParaRPr sz="1800" b="1" u="sng">
              <a:solidFill>
                <a:schemeClr val="dk1"/>
              </a:solidFill>
              <a:latin typeface="Century Gothic"/>
              <a:ea typeface="Century Gothic"/>
              <a:cs typeface="Century Gothic"/>
              <a:sym typeface="Century Gothic"/>
            </a:endParaRPr>
          </a:p>
        </p:txBody>
      </p:sp>
      <p:graphicFrame>
        <p:nvGraphicFramePr>
          <p:cNvPr id="718" name="Google Shape;718;p61"/>
          <p:cNvGraphicFramePr/>
          <p:nvPr/>
        </p:nvGraphicFramePr>
        <p:xfrm>
          <a:off x="7305265" y="1648952"/>
          <a:ext cx="4857750" cy="2578125"/>
        </p:xfrm>
        <a:graphic>
          <a:graphicData uri="http://schemas.openxmlformats.org/drawingml/2006/table">
            <a:tbl>
              <a:tblPr firstRow="1" bandRow="1">
                <a:noFill/>
                <a:tableStyleId>{CD279582-A915-4A2D-AD15-06A6B02AB0D4}</a:tableStyleId>
              </a:tblPr>
              <a:tblGrid>
                <a:gridCol w="485775">
                  <a:extLst>
                    <a:ext uri="{9D8B030D-6E8A-4147-A177-3AD203B41FA5}">
                      <a16:colId xmlns:a16="http://schemas.microsoft.com/office/drawing/2014/main" val="20000"/>
                    </a:ext>
                  </a:extLst>
                </a:gridCol>
                <a:gridCol w="485775">
                  <a:extLst>
                    <a:ext uri="{9D8B030D-6E8A-4147-A177-3AD203B41FA5}">
                      <a16:colId xmlns:a16="http://schemas.microsoft.com/office/drawing/2014/main" val="20001"/>
                    </a:ext>
                  </a:extLst>
                </a:gridCol>
                <a:gridCol w="485775">
                  <a:extLst>
                    <a:ext uri="{9D8B030D-6E8A-4147-A177-3AD203B41FA5}">
                      <a16:colId xmlns:a16="http://schemas.microsoft.com/office/drawing/2014/main" val="20002"/>
                    </a:ext>
                  </a:extLst>
                </a:gridCol>
                <a:gridCol w="485775">
                  <a:extLst>
                    <a:ext uri="{9D8B030D-6E8A-4147-A177-3AD203B41FA5}">
                      <a16:colId xmlns:a16="http://schemas.microsoft.com/office/drawing/2014/main" val="20003"/>
                    </a:ext>
                  </a:extLst>
                </a:gridCol>
                <a:gridCol w="485775">
                  <a:extLst>
                    <a:ext uri="{9D8B030D-6E8A-4147-A177-3AD203B41FA5}">
                      <a16:colId xmlns:a16="http://schemas.microsoft.com/office/drawing/2014/main" val="20004"/>
                    </a:ext>
                  </a:extLst>
                </a:gridCol>
                <a:gridCol w="485775">
                  <a:extLst>
                    <a:ext uri="{9D8B030D-6E8A-4147-A177-3AD203B41FA5}">
                      <a16:colId xmlns:a16="http://schemas.microsoft.com/office/drawing/2014/main" val="20005"/>
                    </a:ext>
                  </a:extLst>
                </a:gridCol>
                <a:gridCol w="485775">
                  <a:extLst>
                    <a:ext uri="{9D8B030D-6E8A-4147-A177-3AD203B41FA5}">
                      <a16:colId xmlns:a16="http://schemas.microsoft.com/office/drawing/2014/main" val="20006"/>
                    </a:ext>
                  </a:extLst>
                </a:gridCol>
                <a:gridCol w="485775">
                  <a:extLst>
                    <a:ext uri="{9D8B030D-6E8A-4147-A177-3AD203B41FA5}">
                      <a16:colId xmlns:a16="http://schemas.microsoft.com/office/drawing/2014/main" val="20007"/>
                    </a:ext>
                  </a:extLst>
                </a:gridCol>
                <a:gridCol w="485775">
                  <a:extLst>
                    <a:ext uri="{9D8B030D-6E8A-4147-A177-3AD203B41FA5}">
                      <a16:colId xmlns:a16="http://schemas.microsoft.com/office/drawing/2014/main" val="20008"/>
                    </a:ext>
                  </a:extLst>
                </a:gridCol>
                <a:gridCol w="485775">
                  <a:extLst>
                    <a:ext uri="{9D8B030D-6E8A-4147-A177-3AD203B41FA5}">
                      <a16:colId xmlns:a16="http://schemas.microsoft.com/office/drawing/2014/main" val="20009"/>
                    </a:ext>
                  </a:extLst>
                </a:gridCol>
              </a:tblGrid>
              <a:tr h="234375">
                <a:tc>
                  <a:txBody>
                    <a:bodyPr/>
                    <a:lstStyle/>
                    <a:p>
                      <a:pPr marL="0" marR="0" lvl="0" indent="0" algn="ctr" rtl="0">
                        <a:spcBef>
                          <a:spcPts val="0"/>
                        </a:spcBef>
                        <a:spcAft>
                          <a:spcPts val="0"/>
                        </a:spcAft>
                        <a:buNone/>
                      </a:pPr>
                      <a:r>
                        <a:rPr lang="fr-FR" sz="900" u="none" strike="noStrike" cap="none"/>
                        <a:t>S1</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S2</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S3</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S4</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S5</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S6</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S7</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S8</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S9</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S10</a:t>
                      </a:r>
                      <a:endParaRPr/>
                    </a:p>
                  </a:txBody>
                  <a:tcPr marL="91450" marR="91450" marT="45725" marB="45725"/>
                </a:tc>
                <a:extLst>
                  <a:ext uri="{0D108BD9-81ED-4DB2-BD59-A6C34878D82A}">
                    <a16:rowId xmlns:a16="http://schemas.microsoft.com/office/drawing/2014/main" val="10000"/>
                  </a:ext>
                </a:extLst>
              </a:tr>
              <a:tr h="234375">
                <a:tc>
                  <a:txBody>
                    <a:bodyPr/>
                    <a:lstStyle/>
                    <a:p>
                      <a:pPr marL="0" marR="0" lvl="0" indent="0" algn="ctr" rtl="0">
                        <a:spcBef>
                          <a:spcPts val="0"/>
                        </a:spcBef>
                        <a:spcAft>
                          <a:spcPts val="0"/>
                        </a:spcAft>
                        <a:buNone/>
                      </a:pPr>
                      <a:r>
                        <a:rPr lang="fr-FR" sz="900" u="none" strike="noStrike" cap="none"/>
                        <a:t>1</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1</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1</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1</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1</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1</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1</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1</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1</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1</a:t>
                      </a:r>
                      <a:endParaRPr/>
                    </a:p>
                  </a:txBody>
                  <a:tcPr marL="91450" marR="91450" marT="45725" marB="45725"/>
                </a:tc>
                <a:extLst>
                  <a:ext uri="{0D108BD9-81ED-4DB2-BD59-A6C34878D82A}">
                    <a16:rowId xmlns:a16="http://schemas.microsoft.com/office/drawing/2014/main" val="10001"/>
                  </a:ext>
                </a:extLst>
              </a:tr>
              <a:tr h="234375">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r>
                        <a:rPr lang="fr-FR" sz="900" u="none" strike="noStrike" cap="none"/>
                        <a:t>2</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2</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2</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2</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2</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2</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2</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2</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2</a:t>
                      </a:r>
                      <a:endParaRPr/>
                    </a:p>
                  </a:txBody>
                  <a:tcPr marL="91450" marR="91450" marT="45725" marB="45725"/>
                </a:tc>
                <a:extLst>
                  <a:ext uri="{0D108BD9-81ED-4DB2-BD59-A6C34878D82A}">
                    <a16:rowId xmlns:a16="http://schemas.microsoft.com/office/drawing/2014/main" val="10002"/>
                  </a:ext>
                </a:extLst>
              </a:tr>
              <a:tr h="234375">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r>
                        <a:rPr lang="fr-FR" sz="900" u="none" strike="noStrike" cap="none"/>
                        <a:t>3</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3</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3</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3</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3</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3</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3</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3</a:t>
                      </a:r>
                      <a:endParaRPr/>
                    </a:p>
                  </a:txBody>
                  <a:tcPr marL="91450" marR="91450" marT="45725" marB="45725"/>
                </a:tc>
                <a:extLst>
                  <a:ext uri="{0D108BD9-81ED-4DB2-BD59-A6C34878D82A}">
                    <a16:rowId xmlns:a16="http://schemas.microsoft.com/office/drawing/2014/main" val="10003"/>
                  </a:ext>
                </a:extLst>
              </a:tr>
              <a:tr h="234375">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r>
                        <a:rPr lang="fr-FR" sz="900" u="none" strike="noStrike" cap="none"/>
                        <a:t>4</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4</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4</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4</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4</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4</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4</a:t>
                      </a:r>
                      <a:endParaRPr/>
                    </a:p>
                  </a:txBody>
                  <a:tcPr marL="91450" marR="91450" marT="45725" marB="45725"/>
                </a:tc>
                <a:extLst>
                  <a:ext uri="{0D108BD9-81ED-4DB2-BD59-A6C34878D82A}">
                    <a16:rowId xmlns:a16="http://schemas.microsoft.com/office/drawing/2014/main" val="10004"/>
                  </a:ext>
                </a:extLst>
              </a:tr>
              <a:tr h="234375">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r>
                        <a:rPr lang="fr-FR" sz="900" u="none" strike="noStrike" cap="none"/>
                        <a:t>5</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5</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5</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5</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5</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5</a:t>
                      </a:r>
                      <a:endParaRPr/>
                    </a:p>
                  </a:txBody>
                  <a:tcPr marL="91450" marR="91450" marT="45725" marB="45725"/>
                </a:tc>
                <a:extLst>
                  <a:ext uri="{0D108BD9-81ED-4DB2-BD59-A6C34878D82A}">
                    <a16:rowId xmlns:a16="http://schemas.microsoft.com/office/drawing/2014/main" val="10005"/>
                  </a:ext>
                </a:extLst>
              </a:tr>
              <a:tr h="234375">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r>
                        <a:rPr lang="fr-FR" sz="900" u="none" strike="noStrike" cap="none"/>
                        <a:t>6</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6</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6</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6</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6</a:t>
                      </a:r>
                      <a:endParaRPr/>
                    </a:p>
                  </a:txBody>
                  <a:tcPr marL="91450" marR="91450" marT="45725" marB="45725"/>
                </a:tc>
                <a:extLst>
                  <a:ext uri="{0D108BD9-81ED-4DB2-BD59-A6C34878D82A}">
                    <a16:rowId xmlns:a16="http://schemas.microsoft.com/office/drawing/2014/main" val="10006"/>
                  </a:ext>
                </a:extLst>
              </a:tr>
              <a:tr h="234375">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r>
                        <a:rPr lang="fr-FR" sz="900" u="none" strike="noStrike" cap="none"/>
                        <a:t>7</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7</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7</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7</a:t>
                      </a:r>
                      <a:endParaRPr/>
                    </a:p>
                  </a:txBody>
                  <a:tcPr marL="91450" marR="91450" marT="45725" marB="45725"/>
                </a:tc>
                <a:extLst>
                  <a:ext uri="{0D108BD9-81ED-4DB2-BD59-A6C34878D82A}">
                    <a16:rowId xmlns:a16="http://schemas.microsoft.com/office/drawing/2014/main" val="10007"/>
                  </a:ext>
                </a:extLst>
              </a:tr>
              <a:tr h="234375">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r>
                        <a:rPr lang="fr-FR" sz="900" u="none" strike="noStrike" cap="none"/>
                        <a:t>8</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8</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8</a:t>
                      </a:r>
                      <a:endParaRPr/>
                    </a:p>
                  </a:txBody>
                  <a:tcPr marL="91450" marR="91450" marT="45725" marB="45725"/>
                </a:tc>
                <a:extLst>
                  <a:ext uri="{0D108BD9-81ED-4DB2-BD59-A6C34878D82A}">
                    <a16:rowId xmlns:a16="http://schemas.microsoft.com/office/drawing/2014/main" val="10008"/>
                  </a:ext>
                </a:extLst>
              </a:tr>
              <a:tr h="234375">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r>
                        <a:rPr lang="fr-FR" sz="900" u="none" strike="noStrike" cap="none"/>
                        <a:t>9</a:t>
                      </a:r>
                      <a:endParaRPr/>
                    </a:p>
                  </a:txBody>
                  <a:tcPr marL="91450" marR="91450" marT="45725" marB="45725"/>
                </a:tc>
                <a:tc>
                  <a:txBody>
                    <a:bodyPr/>
                    <a:lstStyle/>
                    <a:p>
                      <a:pPr marL="0" marR="0" lvl="0" indent="0" algn="ctr" rtl="0">
                        <a:spcBef>
                          <a:spcPts val="0"/>
                        </a:spcBef>
                        <a:spcAft>
                          <a:spcPts val="0"/>
                        </a:spcAft>
                        <a:buNone/>
                      </a:pPr>
                      <a:r>
                        <a:rPr lang="fr-FR" sz="900" u="none" strike="noStrike" cap="none"/>
                        <a:t>9</a:t>
                      </a:r>
                      <a:endParaRPr/>
                    </a:p>
                  </a:txBody>
                  <a:tcPr marL="91450" marR="91450" marT="45725" marB="45725"/>
                </a:tc>
                <a:extLst>
                  <a:ext uri="{0D108BD9-81ED-4DB2-BD59-A6C34878D82A}">
                    <a16:rowId xmlns:a16="http://schemas.microsoft.com/office/drawing/2014/main" val="10009"/>
                  </a:ext>
                </a:extLst>
              </a:tr>
              <a:tr h="234375">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endParaRPr sz="900" u="none" strike="noStrike" cap="none"/>
                    </a:p>
                  </a:txBody>
                  <a:tcPr marL="91450" marR="91450" marT="45725" marB="45725"/>
                </a:tc>
                <a:tc>
                  <a:txBody>
                    <a:bodyPr/>
                    <a:lstStyle/>
                    <a:p>
                      <a:pPr marL="0" marR="0" lvl="0" indent="0" algn="ctr" rtl="0">
                        <a:spcBef>
                          <a:spcPts val="0"/>
                        </a:spcBef>
                        <a:spcAft>
                          <a:spcPts val="0"/>
                        </a:spcAft>
                        <a:buNone/>
                      </a:pPr>
                      <a:r>
                        <a:rPr lang="fr-FR" sz="900" u="none" strike="noStrike" cap="none" dirty="0"/>
                        <a:t>10</a:t>
                      </a:r>
                      <a:endParaRPr dirty="0"/>
                    </a:p>
                  </a:txBody>
                  <a:tcPr marL="91450" marR="91450" marT="45725" marB="45725"/>
                </a:tc>
                <a:extLst>
                  <a:ext uri="{0D108BD9-81ED-4DB2-BD59-A6C34878D82A}">
                    <a16:rowId xmlns:a16="http://schemas.microsoft.com/office/drawing/2014/main" val="10010"/>
                  </a:ext>
                </a:extLst>
              </a:tr>
            </a:tbl>
          </a:graphicData>
        </a:graphic>
      </p:graphicFrame>
      <p:sp>
        <p:nvSpPr>
          <p:cNvPr id="719" name="Google Shape;719;p61"/>
          <p:cNvSpPr txBox="1"/>
          <p:nvPr/>
        </p:nvSpPr>
        <p:spPr>
          <a:xfrm>
            <a:off x="7285535" y="4328479"/>
            <a:ext cx="4847036" cy="1047448"/>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fontScale="77500" lnSpcReduction="20000"/>
          </a:bodyPr>
          <a:lstStyle/>
          <a:p>
            <a:pPr marL="342900" marR="0" lvl="0" indent="-342900" algn="l" rtl="0">
              <a:spcBef>
                <a:spcPts val="0"/>
              </a:spcBef>
              <a:spcAft>
                <a:spcPts val="0"/>
              </a:spcAft>
              <a:buClr>
                <a:schemeClr val="accent1"/>
              </a:buClr>
              <a:buSzPct val="1000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CRITERES DE REUSSITE</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6/10 au total</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Au moins 1x 3 pts sur 1 service (</a:t>
            </a:r>
            <a:r>
              <a:rPr lang="fr-FR" sz="1800" dirty="0" err="1">
                <a:solidFill>
                  <a:srgbClr val="3F3F3F"/>
                </a:solidFill>
                <a:latin typeface="Century Gothic"/>
                <a:ea typeface="Century Gothic"/>
                <a:cs typeface="Century Gothic"/>
                <a:sym typeface="Century Gothic"/>
              </a:rPr>
              <a:t>cf</a:t>
            </a:r>
            <a:r>
              <a:rPr lang="fr-FR" sz="1800" dirty="0">
                <a:solidFill>
                  <a:srgbClr val="3F3F3F"/>
                </a:solidFill>
                <a:latin typeface="Century Gothic"/>
                <a:ea typeface="Century Gothic"/>
                <a:cs typeface="Century Gothic"/>
                <a:sym typeface="Century Gothic"/>
              </a:rPr>
              <a:t> comptage des pts)</a:t>
            </a:r>
            <a:endParaRPr dirty="0"/>
          </a:p>
          <a:p>
            <a:pPr marL="374333" marR="0" lvl="0" indent="-285750" algn="l" rtl="0">
              <a:spcBef>
                <a:spcPts val="1000"/>
              </a:spcBef>
              <a:spcAft>
                <a:spcPts val="0"/>
              </a:spcAft>
              <a:buClr>
                <a:schemeClr val="accent1"/>
              </a:buClr>
              <a:buSzPct val="100000"/>
              <a:buFont typeface="Arial" panose="020B0604020202020204" pitchFamily="34" charset="0"/>
              <a:buChar char="•"/>
            </a:pPr>
            <a:endParaRPr sz="1800" dirty="0">
              <a:solidFill>
                <a:srgbClr val="3F3F3F"/>
              </a:solidFill>
              <a:latin typeface="Century Gothic"/>
              <a:ea typeface="Century Gothic"/>
              <a:cs typeface="Century Gothic"/>
              <a:sym typeface="Century Gothic"/>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723"/>
        <p:cNvGrpSpPr/>
        <p:nvPr/>
      </p:nvGrpSpPr>
      <p:grpSpPr>
        <a:xfrm>
          <a:off x="0" y="0"/>
          <a:ext cx="0" cy="0"/>
          <a:chOff x="0" y="0"/>
          <a:chExt cx="0" cy="0"/>
        </a:xfrm>
      </p:grpSpPr>
      <p:sp>
        <p:nvSpPr>
          <p:cNvPr id="724" name="Google Shape;724;p62"/>
          <p:cNvSpPr txBox="1">
            <a:spLocks noGrp="1"/>
          </p:cNvSpPr>
          <p:nvPr>
            <p:ph type="title"/>
          </p:nvPr>
        </p:nvSpPr>
        <p:spPr>
          <a:xfrm>
            <a:off x="1355844" y="134863"/>
            <a:ext cx="10921999" cy="1280890"/>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262626"/>
              </a:buClr>
              <a:buSzPts val="3600"/>
              <a:buFont typeface="Century Gothic"/>
              <a:buNone/>
            </a:pPr>
            <a:r>
              <a:rPr lang="fr-FR"/>
              <a:t>CHERCHER A DEPLACER L’ADVERSAIRE </a:t>
            </a:r>
            <a:br>
              <a:rPr lang="fr-FR"/>
            </a:br>
            <a:r>
              <a:rPr lang="fr-FR"/>
              <a:t>– Esprit stratégique – Match à thème</a:t>
            </a:r>
            <a:endParaRPr/>
          </a:p>
        </p:txBody>
      </p:sp>
      <p:pic>
        <p:nvPicPr>
          <p:cNvPr id="725" name="Google Shape;725;p62"/>
          <p:cNvPicPr preferRelativeResize="0"/>
          <p:nvPr/>
        </p:nvPicPr>
        <p:blipFill rotWithShape="1">
          <a:blip r:embed="rId3">
            <a:alphaModFix/>
          </a:blip>
          <a:srcRect/>
          <a:stretch/>
        </p:blipFill>
        <p:spPr>
          <a:xfrm>
            <a:off x="185531" y="2040835"/>
            <a:ext cx="7300320" cy="4175020"/>
          </a:xfrm>
          <a:prstGeom prst="rect">
            <a:avLst/>
          </a:prstGeom>
          <a:noFill/>
          <a:ln>
            <a:noFill/>
          </a:ln>
        </p:spPr>
      </p:pic>
      <p:sp>
        <p:nvSpPr>
          <p:cNvPr id="726" name="Google Shape;726;p62"/>
          <p:cNvSpPr/>
          <p:nvPr/>
        </p:nvSpPr>
        <p:spPr>
          <a:xfrm>
            <a:off x="860612" y="2850776"/>
            <a:ext cx="833717" cy="775807"/>
          </a:xfrm>
          <a:prstGeom prst="rect">
            <a:avLst/>
          </a:prstGeom>
          <a:noFill/>
          <a:ln w="57150" cap="flat" cmpd="sng">
            <a:solidFill>
              <a:srgbClr val="FFFF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727" name="Google Shape;727;p62"/>
          <p:cNvSpPr txBox="1">
            <a:spLocks noGrp="1"/>
          </p:cNvSpPr>
          <p:nvPr>
            <p:ph type="body" idx="1"/>
          </p:nvPr>
        </p:nvSpPr>
        <p:spPr>
          <a:xfrm>
            <a:off x="7689002" y="2462455"/>
            <a:ext cx="4232066" cy="3331779"/>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SzPts val="1800"/>
              <a:buFont typeface="Arial" panose="020B0604020202020204" pitchFamily="34" charset="0"/>
              <a:buChar char="•"/>
            </a:pPr>
            <a:r>
              <a:rPr lang="fr-FR" dirty="0"/>
              <a:t>Match au temps où le but du jeu est de « fermer » les 4 zones (taille=variable didactique)</a:t>
            </a:r>
            <a:endParaRPr dirty="0"/>
          </a:p>
          <a:p>
            <a:pPr marL="342900" lvl="0" indent="-342900" algn="l" rtl="0">
              <a:spcBef>
                <a:spcPts val="1000"/>
              </a:spcBef>
              <a:spcAft>
                <a:spcPts val="0"/>
              </a:spcAft>
              <a:buSzPts val="1800"/>
              <a:buFont typeface="Arial" panose="020B0604020202020204" pitchFamily="34" charset="0"/>
              <a:buChar char="•"/>
            </a:pPr>
            <a:r>
              <a:rPr lang="fr-FR" dirty="0"/>
              <a:t>Pour « fermer » une zone je dois réaliser un point gagnant dedans ou une mise en danger</a:t>
            </a:r>
            <a:endParaRPr dirty="0"/>
          </a:p>
          <a:p>
            <a:pPr marL="342900" lvl="0" indent="-342900" algn="l" rtl="0">
              <a:spcBef>
                <a:spcPts val="1000"/>
              </a:spcBef>
              <a:spcAft>
                <a:spcPts val="0"/>
              </a:spcAft>
              <a:buSzPts val="1800"/>
              <a:buFont typeface="Arial" panose="020B0604020202020204" pitchFamily="34" charset="0"/>
              <a:buChar char="•"/>
            </a:pPr>
            <a:r>
              <a:rPr lang="fr-FR" dirty="0"/>
              <a:t>Quand une zone est fermée je peux encore jouer dedans mais cela n’affecte pas le résultat</a:t>
            </a:r>
            <a:endParaRPr dirty="0"/>
          </a:p>
        </p:txBody>
      </p:sp>
      <p:sp>
        <p:nvSpPr>
          <p:cNvPr id="728" name="Google Shape;728;p62"/>
          <p:cNvSpPr/>
          <p:nvPr/>
        </p:nvSpPr>
        <p:spPr>
          <a:xfrm>
            <a:off x="860611" y="4627622"/>
            <a:ext cx="833717" cy="775807"/>
          </a:xfrm>
          <a:prstGeom prst="rect">
            <a:avLst/>
          </a:prstGeom>
          <a:noFill/>
          <a:ln w="57150" cap="flat" cmpd="sng">
            <a:solidFill>
              <a:srgbClr val="00B05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729" name="Google Shape;729;p62"/>
          <p:cNvSpPr/>
          <p:nvPr/>
        </p:nvSpPr>
        <p:spPr>
          <a:xfrm>
            <a:off x="3001974" y="2847759"/>
            <a:ext cx="833717" cy="775807"/>
          </a:xfrm>
          <a:prstGeom prst="rect">
            <a:avLst/>
          </a:prstGeom>
          <a:noFill/>
          <a:ln w="5715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730" name="Google Shape;730;p62"/>
          <p:cNvSpPr/>
          <p:nvPr/>
        </p:nvSpPr>
        <p:spPr>
          <a:xfrm>
            <a:off x="3001973" y="4647071"/>
            <a:ext cx="833717" cy="775807"/>
          </a:xfrm>
          <a:prstGeom prst="rect">
            <a:avLst/>
          </a:prstGeom>
          <a:noFill/>
          <a:ln w="57150" cap="flat" cmpd="sng">
            <a:solidFill>
              <a:srgbClr val="7030A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731" name="Google Shape;731;p62"/>
          <p:cNvSpPr/>
          <p:nvPr/>
        </p:nvSpPr>
        <p:spPr>
          <a:xfrm>
            <a:off x="3835690" y="2856187"/>
            <a:ext cx="833717" cy="775807"/>
          </a:xfrm>
          <a:prstGeom prst="rect">
            <a:avLst/>
          </a:prstGeom>
          <a:noFill/>
          <a:ln w="57150" cap="flat" cmpd="sng">
            <a:solidFill>
              <a:srgbClr val="7030A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732" name="Google Shape;732;p62"/>
          <p:cNvSpPr/>
          <p:nvPr/>
        </p:nvSpPr>
        <p:spPr>
          <a:xfrm>
            <a:off x="3835689" y="4638643"/>
            <a:ext cx="833717" cy="775807"/>
          </a:xfrm>
          <a:prstGeom prst="rect">
            <a:avLst/>
          </a:prstGeom>
          <a:noFill/>
          <a:ln w="5715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733" name="Google Shape;733;p62"/>
          <p:cNvSpPr/>
          <p:nvPr/>
        </p:nvSpPr>
        <p:spPr>
          <a:xfrm>
            <a:off x="5977050" y="4638642"/>
            <a:ext cx="833717" cy="775807"/>
          </a:xfrm>
          <a:prstGeom prst="rect">
            <a:avLst/>
          </a:prstGeom>
          <a:noFill/>
          <a:ln w="57150" cap="flat" cmpd="sng">
            <a:solidFill>
              <a:srgbClr val="FFFF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734" name="Google Shape;734;p62"/>
          <p:cNvSpPr/>
          <p:nvPr/>
        </p:nvSpPr>
        <p:spPr>
          <a:xfrm>
            <a:off x="5983395" y="2847759"/>
            <a:ext cx="833717" cy="775807"/>
          </a:xfrm>
          <a:prstGeom prst="rect">
            <a:avLst/>
          </a:prstGeom>
          <a:noFill/>
          <a:ln w="57150" cap="flat" cmpd="sng">
            <a:solidFill>
              <a:srgbClr val="00B05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738"/>
        <p:cNvGrpSpPr/>
        <p:nvPr/>
      </p:nvGrpSpPr>
      <p:grpSpPr>
        <a:xfrm>
          <a:off x="0" y="0"/>
          <a:ext cx="0" cy="0"/>
          <a:chOff x="0" y="0"/>
          <a:chExt cx="0" cy="0"/>
        </a:xfrm>
      </p:grpSpPr>
      <p:sp>
        <p:nvSpPr>
          <p:cNvPr id="739" name="Google Shape;739;p63"/>
          <p:cNvSpPr txBox="1">
            <a:spLocks noGrp="1"/>
          </p:cNvSpPr>
          <p:nvPr>
            <p:ph type="title"/>
          </p:nvPr>
        </p:nvSpPr>
        <p:spPr>
          <a:xfrm>
            <a:off x="1355844" y="134863"/>
            <a:ext cx="10921999" cy="1280890"/>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262626"/>
              </a:buClr>
              <a:buSzPts val="3600"/>
              <a:buFont typeface="Century Gothic"/>
              <a:buNone/>
            </a:pPr>
            <a:r>
              <a:rPr lang="fr-FR"/>
              <a:t>CHERCHER A DEPLACER L’ADVERSAIRE </a:t>
            </a:r>
            <a:br>
              <a:rPr lang="fr-FR"/>
            </a:br>
            <a:r>
              <a:rPr lang="fr-FR"/>
              <a:t>– Esprit stratégique 2 – Match à thème</a:t>
            </a:r>
            <a:endParaRPr/>
          </a:p>
        </p:txBody>
      </p:sp>
      <p:pic>
        <p:nvPicPr>
          <p:cNvPr id="740" name="Google Shape;740;p63"/>
          <p:cNvPicPr preferRelativeResize="0"/>
          <p:nvPr/>
        </p:nvPicPr>
        <p:blipFill rotWithShape="1">
          <a:blip r:embed="rId3">
            <a:alphaModFix/>
          </a:blip>
          <a:srcRect/>
          <a:stretch/>
        </p:blipFill>
        <p:spPr>
          <a:xfrm>
            <a:off x="185531" y="2040835"/>
            <a:ext cx="7300320" cy="4175020"/>
          </a:xfrm>
          <a:prstGeom prst="rect">
            <a:avLst/>
          </a:prstGeom>
          <a:noFill/>
          <a:ln>
            <a:noFill/>
          </a:ln>
        </p:spPr>
      </p:pic>
      <p:sp>
        <p:nvSpPr>
          <p:cNvPr id="741" name="Google Shape;741;p63"/>
          <p:cNvSpPr txBox="1">
            <a:spLocks noGrp="1"/>
          </p:cNvSpPr>
          <p:nvPr>
            <p:ph type="body" idx="1"/>
          </p:nvPr>
        </p:nvSpPr>
        <p:spPr>
          <a:xfrm>
            <a:off x="7045534" y="2478977"/>
            <a:ext cx="4960200" cy="3193690"/>
          </a:xfrm>
          <a:prstGeom prst="rect">
            <a:avLst/>
          </a:prstGeom>
          <a:noFill/>
          <a:ln>
            <a:noFill/>
          </a:ln>
        </p:spPr>
        <p:txBody>
          <a:bodyPr spcFirstLastPara="1" wrap="square" lIns="91425" tIns="45700" rIns="91425" bIns="45700" anchor="t" anchorCtr="0">
            <a:normAutofit fontScale="92500" lnSpcReduction="10000"/>
          </a:bodyPr>
          <a:lstStyle/>
          <a:p>
            <a:pPr marL="342900" lvl="0" indent="-342900" algn="l" rtl="0">
              <a:spcBef>
                <a:spcPts val="0"/>
              </a:spcBef>
              <a:spcAft>
                <a:spcPts val="0"/>
              </a:spcAft>
              <a:buSzPct val="100000"/>
              <a:buFont typeface="Arial" panose="020B0604020202020204" pitchFamily="34" charset="0"/>
              <a:buChar char="•"/>
            </a:pPr>
            <a:r>
              <a:rPr lang="fr-FR" dirty="0"/>
              <a:t>Match au temps où le but du jeu est de « fermer » les 8 zones de son terrain</a:t>
            </a:r>
            <a:endParaRPr dirty="0"/>
          </a:p>
          <a:p>
            <a:pPr marL="342900" lvl="0" indent="-342900" algn="l" rtl="0">
              <a:spcBef>
                <a:spcPts val="1000"/>
              </a:spcBef>
              <a:spcAft>
                <a:spcPts val="0"/>
              </a:spcAft>
              <a:buSzPct val="100000"/>
              <a:buFont typeface="Arial" panose="020B0604020202020204" pitchFamily="34" charset="0"/>
              <a:buChar char="•"/>
            </a:pPr>
            <a:r>
              <a:rPr lang="fr-FR" dirty="0"/>
              <a:t>Si je marque un point gagnant ou une mise en danger dans la zone 3 adverse alors mon adversaire ne peut plus jouer dans ma zone 3</a:t>
            </a:r>
            <a:endParaRPr dirty="0"/>
          </a:p>
          <a:p>
            <a:pPr marL="342900" lvl="0" indent="-342900" algn="l" rtl="0">
              <a:spcBef>
                <a:spcPts val="1000"/>
              </a:spcBef>
              <a:spcAft>
                <a:spcPts val="0"/>
              </a:spcAft>
              <a:buSzPct val="100000"/>
              <a:buFont typeface="Arial" panose="020B0604020202020204" pitchFamily="34" charset="0"/>
              <a:buChar char="•"/>
            </a:pPr>
            <a:r>
              <a:rPr lang="fr-FR" dirty="0"/>
              <a:t>Quand les 8 zones sont fermées le match est fini, sinon celui qui a fermé le plus de zones à gagner</a:t>
            </a:r>
            <a:endParaRPr dirty="0"/>
          </a:p>
          <a:p>
            <a:pPr marL="342900" lvl="0" indent="-342900" algn="l" rtl="0">
              <a:spcBef>
                <a:spcPts val="1000"/>
              </a:spcBef>
              <a:spcAft>
                <a:spcPts val="0"/>
              </a:spcAft>
              <a:buSzPct val="100000"/>
              <a:buFont typeface="Arial" panose="020B0604020202020204" pitchFamily="34" charset="0"/>
              <a:buChar char="•"/>
            </a:pPr>
            <a:r>
              <a:rPr lang="fr-FR" dirty="0"/>
              <a:t>NB : Possibilité de le faire avec moins de zones (6 ou 4 =variable didactique)</a:t>
            </a:r>
            <a:endParaRPr dirty="0"/>
          </a:p>
          <a:p>
            <a:pPr marL="391478" lvl="0" indent="-285750" algn="l" rtl="0">
              <a:spcBef>
                <a:spcPts val="1000"/>
              </a:spcBef>
              <a:spcAft>
                <a:spcPts val="0"/>
              </a:spcAft>
              <a:buSzPct val="100000"/>
              <a:buFont typeface="Arial" panose="020B0604020202020204" pitchFamily="34" charset="0"/>
              <a:buChar char="•"/>
            </a:pPr>
            <a:endParaRPr dirty="0"/>
          </a:p>
        </p:txBody>
      </p:sp>
      <p:sp>
        <p:nvSpPr>
          <p:cNvPr id="742" name="Google Shape;742;p63"/>
          <p:cNvSpPr/>
          <p:nvPr/>
        </p:nvSpPr>
        <p:spPr>
          <a:xfrm>
            <a:off x="860611" y="2856188"/>
            <a:ext cx="833717" cy="2547242"/>
          </a:xfrm>
          <a:prstGeom prst="rect">
            <a:avLst/>
          </a:prstGeom>
          <a:noFill/>
          <a:ln w="57150" cap="flat" cmpd="sng">
            <a:solidFill>
              <a:srgbClr val="00B05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743" name="Google Shape;743;p63"/>
          <p:cNvSpPr/>
          <p:nvPr/>
        </p:nvSpPr>
        <p:spPr>
          <a:xfrm>
            <a:off x="3001974" y="2856188"/>
            <a:ext cx="833717" cy="2547242"/>
          </a:xfrm>
          <a:prstGeom prst="rect">
            <a:avLst/>
          </a:prstGeom>
          <a:noFill/>
          <a:ln w="57150" cap="flat" cmpd="sng">
            <a:solidFill>
              <a:srgbClr val="00B05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744" name="Google Shape;744;p63"/>
          <p:cNvSpPr/>
          <p:nvPr/>
        </p:nvSpPr>
        <p:spPr>
          <a:xfrm rot="5400000">
            <a:off x="1936782" y="1802563"/>
            <a:ext cx="833717" cy="2964099"/>
          </a:xfrm>
          <a:prstGeom prst="rect">
            <a:avLst/>
          </a:prstGeom>
          <a:noFill/>
          <a:ln w="57150" cap="flat" cmpd="sng">
            <a:solidFill>
              <a:srgbClr val="00B05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745" name="Google Shape;745;p63"/>
          <p:cNvSpPr/>
          <p:nvPr/>
        </p:nvSpPr>
        <p:spPr>
          <a:xfrm rot="5400000">
            <a:off x="1931292" y="3457125"/>
            <a:ext cx="833717" cy="2953120"/>
          </a:xfrm>
          <a:prstGeom prst="rect">
            <a:avLst/>
          </a:prstGeom>
          <a:noFill/>
          <a:ln w="57150" cap="flat" cmpd="sng">
            <a:solidFill>
              <a:srgbClr val="00B05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746" name="Google Shape;746;p63"/>
          <p:cNvSpPr txBox="1"/>
          <p:nvPr/>
        </p:nvSpPr>
        <p:spPr>
          <a:xfrm>
            <a:off x="2207672" y="3076391"/>
            <a:ext cx="280956" cy="369332"/>
          </a:xfrm>
          <a:prstGeom prst="rect">
            <a:avLst/>
          </a:prstGeom>
          <a:solidFill>
            <a:srgbClr val="00B05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2</a:t>
            </a:r>
            <a:endParaRPr/>
          </a:p>
        </p:txBody>
      </p:sp>
      <p:sp>
        <p:nvSpPr>
          <p:cNvPr id="747" name="Google Shape;747;p63"/>
          <p:cNvSpPr txBox="1"/>
          <p:nvPr/>
        </p:nvSpPr>
        <p:spPr>
          <a:xfrm>
            <a:off x="1125890" y="3108824"/>
            <a:ext cx="280956" cy="369332"/>
          </a:xfrm>
          <a:prstGeom prst="rect">
            <a:avLst/>
          </a:prstGeom>
          <a:solidFill>
            <a:srgbClr val="00B05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a:t>
            </a:r>
            <a:endParaRPr/>
          </a:p>
        </p:txBody>
      </p:sp>
      <p:sp>
        <p:nvSpPr>
          <p:cNvPr id="748" name="Google Shape;748;p63"/>
          <p:cNvSpPr txBox="1"/>
          <p:nvPr/>
        </p:nvSpPr>
        <p:spPr>
          <a:xfrm>
            <a:off x="3278354" y="3099946"/>
            <a:ext cx="280956" cy="369332"/>
          </a:xfrm>
          <a:prstGeom prst="rect">
            <a:avLst/>
          </a:prstGeom>
          <a:solidFill>
            <a:srgbClr val="00B05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3</a:t>
            </a:r>
            <a:endParaRPr/>
          </a:p>
        </p:txBody>
      </p:sp>
      <p:sp>
        <p:nvSpPr>
          <p:cNvPr id="749" name="Google Shape;749;p63"/>
          <p:cNvSpPr txBox="1"/>
          <p:nvPr/>
        </p:nvSpPr>
        <p:spPr>
          <a:xfrm>
            <a:off x="3278354" y="3943679"/>
            <a:ext cx="280956" cy="369332"/>
          </a:xfrm>
          <a:prstGeom prst="rect">
            <a:avLst/>
          </a:prstGeom>
          <a:solidFill>
            <a:srgbClr val="00B05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4</a:t>
            </a:r>
            <a:endParaRPr/>
          </a:p>
        </p:txBody>
      </p:sp>
      <p:sp>
        <p:nvSpPr>
          <p:cNvPr id="750" name="Google Shape;750;p63"/>
          <p:cNvSpPr txBox="1"/>
          <p:nvPr/>
        </p:nvSpPr>
        <p:spPr>
          <a:xfrm>
            <a:off x="3275494" y="4759033"/>
            <a:ext cx="280956" cy="369332"/>
          </a:xfrm>
          <a:prstGeom prst="rect">
            <a:avLst/>
          </a:prstGeom>
          <a:solidFill>
            <a:srgbClr val="00B05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5</a:t>
            </a:r>
            <a:endParaRPr/>
          </a:p>
        </p:txBody>
      </p:sp>
      <p:sp>
        <p:nvSpPr>
          <p:cNvPr id="751" name="Google Shape;751;p63"/>
          <p:cNvSpPr txBox="1"/>
          <p:nvPr/>
        </p:nvSpPr>
        <p:spPr>
          <a:xfrm>
            <a:off x="2207672" y="4737029"/>
            <a:ext cx="280956" cy="369332"/>
          </a:xfrm>
          <a:prstGeom prst="rect">
            <a:avLst/>
          </a:prstGeom>
          <a:solidFill>
            <a:srgbClr val="00B05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6</a:t>
            </a:r>
            <a:endParaRPr/>
          </a:p>
        </p:txBody>
      </p:sp>
      <p:sp>
        <p:nvSpPr>
          <p:cNvPr id="752" name="Google Shape;752;p63"/>
          <p:cNvSpPr txBox="1"/>
          <p:nvPr/>
        </p:nvSpPr>
        <p:spPr>
          <a:xfrm>
            <a:off x="1136991" y="4737029"/>
            <a:ext cx="280956" cy="369332"/>
          </a:xfrm>
          <a:prstGeom prst="rect">
            <a:avLst/>
          </a:prstGeom>
          <a:solidFill>
            <a:srgbClr val="00B05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7</a:t>
            </a:r>
            <a:endParaRPr/>
          </a:p>
        </p:txBody>
      </p:sp>
      <p:sp>
        <p:nvSpPr>
          <p:cNvPr id="753" name="Google Shape;753;p63"/>
          <p:cNvSpPr txBox="1"/>
          <p:nvPr/>
        </p:nvSpPr>
        <p:spPr>
          <a:xfrm>
            <a:off x="1136991" y="3906423"/>
            <a:ext cx="280956" cy="369332"/>
          </a:xfrm>
          <a:prstGeom prst="rect">
            <a:avLst/>
          </a:prstGeom>
          <a:solidFill>
            <a:srgbClr val="00B05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8</a:t>
            </a:r>
            <a:endParaRPr/>
          </a:p>
        </p:txBody>
      </p:sp>
      <p:sp>
        <p:nvSpPr>
          <p:cNvPr id="754" name="Google Shape;754;p63"/>
          <p:cNvSpPr/>
          <p:nvPr/>
        </p:nvSpPr>
        <p:spPr>
          <a:xfrm rot="5400000">
            <a:off x="4917935" y="1784942"/>
            <a:ext cx="833717" cy="2964099"/>
          </a:xfrm>
          <a:prstGeom prst="rect">
            <a:avLst/>
          </a:prstGeom>
          <a:noFill/>
          <a:ln w="5715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755" name="Google Shape;755;p63"/>
          <p:cNvSpPr/>
          <p:nvPr/>
        </p:nvSpPr>
        <p:spPr>
          <a:xfrm rot="5400000">
            <a:off x="4917935" y="3473580"/>
            <a:ext cx="833717" cy="2964099"/>
          </a:xfrm>
          <a:prstGeom prst="rect">
            <a:avLst/>
          </a:prstGeom>
          <a:noFill/>
          <a:ln w="5715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756" name="Google Shape;756;p63"/>
          <p:cNvSpPr/>
          <p:nvPr/>
        </p:nvSpPr>
        <p:spPr>
          <a:xfrm rot="10800000">
            <a:off x="6000178" y="2830960"/>
            <a:ext cx="833717" cy="2572469"/>
          </a:xfrm>
          <a:prstGeom prst="rect">
            <a:avLst/>
          </a:prstGeom>
          <a:noFill/>
          <a:ln w="5715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757" name="Google Shape;757;p63"/>
          <p:cNvSpPr/>
          <p:nvPr/>
        </p:nvSpPr>
        <p:spPr>
          <a:xfrm rot="10800000">
            <a:off x="3896849" y="2830960"/>
            <a:ext cx="833717" cy="2572469"/>
          </a:xfrm>
          <a:prstGeom prst="rect">
            <a:avLst/>
          </a:prstGeom>
          <a:noFill/>
          <a:ln w="5715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758" name="Google Shape;758;p63"/>
          <p:cNvSpPr txBox="1"/>
          <p:nvPr/>
        </p:nvSpPr>
        <p:spPr>
          <a:xfrm>
            <a:off x="4109211" y="4759033"/>
            <a:ext cx="280956" cy="369332"/>
          </a:xfrm>
          <a:prstGeom prst="rect">
            <a:avLst/>
          </a:prstGeom>
          <a:solidFill>
            <a:srgbClr val="FF00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3</a:t>
            </a:r>
            <a:endParaRPr/>
          </a:p>
        </p:txBody>
      </p:sp>
      <p:sp>
        <p:nvSpPr>
          <p:cNvPr id="759" name="Google Shape;759;p63"/>
          <p:cNvSpPr txBox="1"/>
          <p:nvPr/>
        </p:nvSpPr>
        <p:spPr>
          <a:xfrm>
            <a:off x="4166196" y="3892494"/>
            <a:ext cx="280956" cy="369332"/>
          </a:xfrm>
          <a:prstGeom prst="rect">
            <a:avLst/>
          </a:prstGeom>
          <a:solidFill>
            <a:srgbClr val="FF00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4</a:t>
            </a:r>
            <a:endParaRPr/>
          </a:p>
        </p:txBody>
      </p:sp>
      <p:sp>
        <p:nvSpPr>
          <p:cNvPr id="760" name="Google Shape;760;p63"/>
          <p:cNvSpPr txBox="1"/>
          <p:nvPr/>
        </p:nvSpPr>
        <p:spPr>
          <a:xfrm>
            <a:off x="4173229" y="3087419"/>
            <a:ext cx="280956" cy="369332"/>
          </a:xfrm>
          <a:prstGeom prst="rect">
            <a:avLst/>
          </a:prstGeom>
          <a:solidFill>
            <a:srgbClr val="FF00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5</a:t>
            </a:r>
            <a:endParaRPr/>
          </a:p>
        </p:txBody>
      </p:sp>
      <p:sp>
        <p:nvSpPr>
          <p:cNvPr id="761" name="Google Shape;761;p63"/>
          <p:cNvSpPr txBox="1"/>
          <p:nvPr/>
        </p:nvSpPr>
        <p:spPr>
          <a:xfrm>
            <a:off x="5207743" y="4770963"/>
            <a:ext cx="280956" cy="369332"/>
          </a:xfrm>
          <a:prstGeom prst="rect">
            <a:avLst/>
          </a:prstGeom>
          <a:solidFill>
            <a:srgbClr val="FF00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2</a:t>
            </a:r>
            <a:endParaRPr/>
          </a:p>
        </p:txBody>
      </p:sp>
      <p:sp>
        <p:nvSpPr>
          <p:cNvPr id="762" name="Google Shape;762;p63"/>
          <p:cNvSpPr txBox="1"/>
          <p:nvPr/>
        </p:nvSpPr>
        <p:spPr>
          <a:xfrm>
            <a:off x="6276558" y="4802757"/>
            <a:ext cx="280956" cy="369332"/>
          </a:xfrm>
          <a:prstGeom prst="rect">
            <a:avLst/>
          </a:prstGeom>
          <a:solidFill>
            <a:srgbClr val="FF00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a:t>
            </a:r>
            <a:endParaRPr/>
          </a:p>
        </p:txBody>
      </p:sp>
      <p:sp>
        <p:nvSpPr>
          <p:cNvPr id="763" name="Google Shape;763;p63"/>
          <p:cNvSpPr txBox="1"/>
          <p:nvPr/>
        </p:nvSpPr>
        <p:spPr>
          <a:xfrm>
            <a:off x="6276558" y="3906423"/>
            <a:ext cx="280956" cy="369332"/>
          </a:xfrm>
          <a:prstGeom prst="rect">
            <a:avLst/>
          </a:prstGeom>
          <a:solidFill>
            <a:srgbClr val="FF00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8</a:t>
            </a:r>
            <a:endParaRPr/>
          </a:p>
        </p:txBody>
      </p:sp>
      <p:sp>
        <p:nvSpPr>
          <p:cNvPr id="764" name="Google Shape;764;p63"/>
          <p:cNvSpPr txBox="1"/>
          <p:nvPr/>
        </p:nvSpPr>
        <p:spPr>
          <a:xfrm>
            <a:off x="6276558" y="3115928"/>
            <a:ext cx="280956" cy="369332"/>
          </a:xfrm>
          <a:prstGeom prst="rect">
            <a:avLst/>
          </a:prstGeom>
          <a:solidFill>
            <a:srgbClr val="FF00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7</a:t>
            </a:r>
            <a:endParaRPr/>
          </a:p>
        </p:txBody>
      </p:sp>
      <p:sp>
        <p:nvSpPr>
          <p:cNvPr id="765" name="Google Shape;765;p63"/>
          <p:cNvSpPr txBox="1"/>
          <p:nvPr/>
        </p:nvSpPr>
        <p:spPr>
          <a:xfrm>
            <a:off x="5265167" y="3099946"/>
            <a:ext cx="280956" cy="369332"/>
          </a:xfrm>
          <a:prstGeom prst="rect">
            <a:avLst/>
          </a:prstGeom>
          <a:solidFill>
            <a:srgbClr val="FF00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6</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769"/>
        <p:cNvGrpSpPr/>
        <p:nvPr/>
      </p:nvGrpSpPr>
      <p:grpSpPr>
        <a:xfrm>
          <a:off x="0" y="0"/>
          <a:ext cx="0" cy="0"/>
          <a:chOff x="0" y="0"/>
          <a:chExt cx="0" cy="0"/>
        </a:xfrm>
      </p:grpSpPr>
      <p:sp>
        <p:nvSpPr>
          <p:cNvPr id="770" name="Google Shape;770;p64"/>
          <p:cNvSpPr txBox="1">
            <a:spLocks noGrp="1"/>
          </p:cNvSpPr>
          <p:nvPr>
            <p:ph type="title"/>
          </p:nvPr>
        </p:nvSpPr>
        <p:spPr>
          <a:xfrm>
            <a:off x="1355844" y="134863"/>
            <a:ext cx="10921999" cy="1280890"/>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262626"/>
              </a:buClr>
              <a:buSzPts val="3600"/>
              <a:buFont typeface="Century Gothic"/>
              <a:buNone/>
            </a:pPr>
            <a:r>
              <a:rPr lang="fr-FR"/>
              <a:t>CHERCHER A DEPLACER L’ADVERSAIRE </a:t>
            </a:r>
            <a:br>
              <a:rPr lang="fr-FR"/>
            </a:br>
            <a:r>
              <a:rPr lang="fr-FR"/>
              <a:t>– Esprit stratégique 3 – Match à thème</a:t>
            </a:r>
            <a:endParaRPr/>
          </a:p>
        </p:txBody>
      </p:sp>
      <p:pic>
        <p:nvPicPr>
          <p:cNvPr id="771" name="Google Shape;771;p64"/>
          <p:cNvPicPr preferRelativeResize="0"/>
          <p:nvPr/>
        </p:nvPicPr>
        <p:blipFill rotWithShape="1">
          <a:blip r:embed="rId3">
            <a:alphaModFix/>
          </a:blip>
          <a:srcRect/>
          <a:stretch/>
        </p:blipFill>
        <p:spPr>
          <a:xfrm>
            <a:off x="185531" y="2040835"/>
            <a:ext cx="7300320" cy="4175020"/>
          </a:xfrm>
          <a:prstGeom prst="rect">
            <a:avLst/>
          </a:prstGeom>
          <a:noFill/>
          <a:ln>
            <a:noFill/>
          </a:ln>
        </p:spPr>
      </p:pic>
      <p:sp>
        <p:nvSpPr>
          <p:cNvPr id="772" name="Google Shape;772;p64"/>
          <p:cNvSpPr txBox="1">
            <a:spLocks noGrp="1"/>
          </p:cNvSpPr>
          <p:nvPr>
            <p:ph type="body" idx="1"/>
          </p:nvPr>
        </p:nvSpPr>
        <p:spPr>
          <a:xfrm>
            <a:off x="7045534" y="1415752"/>
            <a:ext cx="4960200" cy="5442247"/>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SzPts val="1800"/>
              <a:buFont typeface="Arial" panose="020B0604020202020204" pitchFamily="34" charset="0"/>
              <a:buChar char="•"/>
            </a:pPr>
            <a:r>
              <a:rPr lang="fr-FR" dirty="0"/>
              <a:t>Match où lorsque je gagne un point j’ai 3 choix possibles :</a:t>
            </a:r>
            <a:endParaRPr dirty="0"/>
          </a:p>
          <a:p>
            <a:pPr marL="742950" lvl="1" indent="-285750" algn="l" rtl="0">
              <a:spcBef>
                <a:spcPts val="1000"/>
              </a:spcBef>
              <a:spcAft>
                <a:spcPts val="0"/>
              </a:spcAft>
              <a:buSzPts val="1600"/>
              <a:buFont typeface="Arial" panose="020B0604020202020204" pitchFamily="34" charset="0"/>
              <a:buChar char="•"/>
            </a:pPr>
            <a:r>
              <a:rPr lang="fr-FR" dirty="0"/>
              <a:t>1 : je marque un point score (1-0)</a:t>
            </a:r>
            <a:endParaRPr dirty="0"/>
          </a:p>
          <a:p>
            <a:pPr marL="742950" lvl="1" indent="-285750" algn="l" rtl="0">
              <a:spcBef>
                <a:spcPts val="1000"/>
              </a:spcBef>
              <a:spcAft>
                <a:spcPts val="0"/>
              </a:spcAft>
              <a:buSzPts val="1600"/>
              <a:buFont typeface="Arial" panose="020B0604020202020204" pitchFamily="34" charset="0"/>
              <a:buChar char="•"/>
            </a:pPr>
            <a:r>
              <a:rPr lang="fr-FR" dirty="0"/>
              <a:t>2 : je ferme une de mes zones à l’adversaire: S’il joue dedans après il perd le point</a:t>
            </a:r>
            <a:endParaRPr dirty="0"/>
          </a:p>
          <a:p>
            <a:pPr marL="742950" lvl="1" indent="-285750" algn="l" rtl="0">
              <a:spcBef>
                <a:spcPts val="1000"/>
              </a:spcBef>
              <a:spcAft>
                <a:spcPts val="0"/>
              </a:spcAft>
              <a:buSzPts val="1600"/>
              <a:buFont typeface="Arial" panose="020B0604020202020204" pitchFamily="34" charset="0"/>
              <a:buChar char="•"/>
            </a:pPr>
            <a:r>
              <a:rPr lang="fr-FR" dirty="0"/>
              <a:t>3 : je rouvre une zone fermée par mon adversaire. J’ai donc de nouveau la possibilité de jouer dedans</a:t>
            </a:r>
            <a:endParaRPr dirty="0"/>
          </a:p>
          <a:p>
            <a:pPr marL="342900" lvl="0" indent="-342900" algn="l" rtl="0">
              <a:spcBef>
                <a:spcPts val="1000"/>
              </a:spcBef>
              <a:spcAft>
                <a:spcPts val="0"/>
              </a:spcAft>
              <a:buSzPts val="1800"/>
              <a:buFont typeface="Arial" panose="020B0604020202020204" pitchFamily="34" charset="0"/>
              <a:buChar char="•"/>
            </a:pPr>
            <a:r>
              <a:rPr lang="fr-FR" dirty="0"/>
              <a:t>Je gagne le match si :</a:t>
            </a:r>
            <a:endParaRPr dirty="0"/>
          </a:p>
          <a:p>
            <a:pPr marL="742950" lvl="1" indent="-285750" algn="l" rtl="0">
              <a:spcBef>
                <a:spcPts val="1000"/>
              </a:spcBef>
              <a:spcAft>
                <a:spcPts val="0"/>
              </a:spcAft>
              <a:buSzPts val="1600"/>
              <a:buFont typeface="Arial" panose="020B0604020202020204" pitchFamily="34" charset="0"/>
              <a:buChar char="•"/>
            </a:pPr>
            <a:r>
              <a:rPr lang="fr-FR" dirty="0"/>
              <a:t>Je suis le premier à 12 points OU</a:t>
            </a:r>
            <a:endParaRPr dirty="0"/>
          </a:p>
          <a:p>
            <a:pPr marL="742950" lvl="1" indent="-285750" algn="l" rtl="0">
              <a:spcBef>
                <a:spcPts val="1000"/>
              </a:spcBef>
              <a:spcAft>
                <a:spcPts val="0"/>
              </a:spcAft>
              <a:buSzPts val="1600"/>
              <a:buFont typeface="Arial" panose="020B0604020202020204" pitchFamily="34" charset="0"/>
              <a:buChar char="•"/>
            </a:pPr>
            <a:r>
              <a:rPr lang="fr-FR" dirty="0"/>
              <a:t>Je ferme mes 8 zones </a:t>
            </a:r>
            <a:endParaRPr dirty="0"/>
          </a:p>
          <a:p>
            <a:pPr marL="342900" lvl="0" indent="-342900" algn="l" rtl="0">
              <a:spcBef>
                <a:spcPts val="1000"/>
              </a:spcBef>
              <a:spcAft>
                <a:spcPts val="0"/>
              </a:spcAft>
              <a:buSzPts val="1800"/>
              <a:buFont typeface="Arial" panose="020B0604020202020204" pitchFamily="34" charset="0"/>
              <a:buChar char="•"/>
            </a:pPr>
            <a:r>
              <a:rPr lang="fr-FR" dirty="0"/>
              <a:t>NB : Possibilité de le faire avec moins de zones (6 ou 4 =variable didactique)</a:t>
            </a:r>
            <a:endParaRPr dirty="0"/>
          </a:p>
          <a:p>
            <a:pPr lvl="0" algn="l" rtl="0">
              <a:spcBef>
                <a:spcPts val="1000"/>
              </a:spcBef>
              <a:spcAft>
                <a:spcPts val="0"/>
              </a:spcAft>
              <a:buSzPts val="1800"/>
              <a:buFont typeface="Arial" panose="020B0604020202020204" pitchFamily="34" charset="0"/>
              <a:buChar char="•"/>
            </a:pPr>
            <a:endParaRPr dirty="0"/>
          </a:p>
        </p:txBody>
      </p:sp>
      <p:sp>
        <p:nvSpPr>
          <p:cNvPr id="773" name="Google Shape;773;p64"/>
          <p:cNvSpPr/>
          <p:nvPr/>
        </p:nvSpPr>
        <p:spPr>
          <a:xfrm>
            <a:off x="860611" y="2856188"/>
            <a:ext cx="833717" cy="2547242"/>
          </a:xfrm>
          <a:prstGeom prst="rect">
            <a:avLst/>
          </a:prstGeom>
          <a:noFill/>
          <a:ln w="57150" cap="flat" cmpd="sng">
            <a:solidFill>
              <a:srgbClr val="00B05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774" name="Google Shape;774;p64"/>
          <p:cNvSpPr/>
          <p:nvPr/>
        </p:nvSpPr>
        <p:spPr>
          <a:xfrm>
            <a:off x="3001974" y="2856188"/>
            <a:ext cx="833717" cy="2547242"/>
          </a:xfrm>
          <a:prstGeom prst="rect">
            <a:avLst/>
          </a:prstGeom>
          <a:noFill/>
          <a:ln w="57150" cap="flat" cmpd="sng">
            <a:solidFill>
              <a:srgbClr val="00B05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775" name="Google Shape;775;p64"/>
          <p:cNvSpPr/>
          <p:nvPr/>
        </p:nvSpPr>
        <p:spPr>
          <a:xfrm rot="5400000">
            <a:off x="1936782" y="1802563"/>
            <a:ext cx="833717" cy="2964099"/>
          </a:xfrm>
          <a:prstGeom prst="rect">
            <a:avLst/>
          </a:prstGeom>
          <a:noFill/>
          <a:ln w="57150" cap="flat" cmpd="sng">
            <a:solidFill>
              <a:srgbClr val="00B05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776" name="Google Shape;776;p64"/>
          <p:cNvSpPr/>
          <p:nvPr/>
        </p:nvSpPr>
        <p:spPr>
          <a:xfrm rot="5400000">
            <a:off x="1931292" y="3457125"/>
            <a:ext cx="833717" cy="2953120"/>
          </a:xfrm>
          <a:prstGeom prst="rect">
            <a:avLst/>
          </a:prstGeom>
          <a:noFill/>
          <a:ln w="57150" cap="flat" cmpd="sng">
            <a:solidFill>
              <a:srgbClr val="00B05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777" name="Google Shape;777;p64"/>
          <p:cNvSpPr txBox="1"/>
          <p:nvPr/>
        </p:nvSpPr>
        <p:spPr>
          <a:xfrm>
            <a:off x="2207672" y="3076391"/>
            <a:ext cx="280956" cy="369332"/>
          </a:xfrm>
          <a:prstGeom prst="rect">
            <a:avLst/>
          </a:prstGeom>
          <a:solidFill>
            <a:srgbClr val="00B05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2</a:t>
            </a:r>
            <a:endParaRPr/>
          </a:p>
        </p:txBody>
      </p:sp>
      <p:sp>
        <p:nvSpPr>
          <p:cNvPr id="778" name="Google Shape;778;p64"/>
          <p:cNvSpPr txBox="1"/>
          <p:nvPr/>
        </p:nvSpPr>
        <p:spPr>
          <a:xfrm>
            <a:off x="1125890" y="3108824"/>
            <a:ext cx="280956" cy="369332"/>
          </a:xfrm>
          <a:prstGeom prst="rect">
            <a:avLst/>
          </a:prstGeom>
          <a:solidFill>
            <a:srgbClr val="00B05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a:t>
            </a:r>
            <a:endParaRPr/>
          </a:p>
        </p:txBody>
      </p:sp>
      <p:sp>
        <p:nvSpPr>
          <p:cNvPr id="779" name="Google Shape;779;p64"/>
          <p:cNvSpPr txBox="1"/>
          <p:nvPr/>
        </p:nvSpPr>
        <p:spPr>
          <a:xfrm>
            <a:off x="3278354" y="3099946"/>
            <a:ext cx="280956" cy="369332"/>
          </a:xfrm>
          <a:prstGeom prst="rect">
            <a:avLst/>
          </a:prstGeom>
          <a:solidFill>
            <a:srgbClr val="00B05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3</a:t>
            </a:r>
            <a:endParaRPr/>
          </a:p>
        </p:txBody>
      </p:sp>
      <p:sp>
        <p:nvSpPr>
          <p:cNvPr id="780" name="Google Shape;780;p64"/>
          <p:cNvSpPr txBox="1"/>
          <p:nvPr/>
        </p:nvSpPr>
        <p:spPr>
          <a:xfrm>
            <a:off x="3278354" y="3943679"/>
            <a:ext cx="280956" cy="369332"/>
          </a:xfrm>
          <a:prstGeom prst="rect">
            <a:avLst/>
          </a:prstGeom>
          <a:solidFill>
            <a:srgbClr val="00B05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4</a:t>
            </a:r>
            <a:endParaRPr/>
          </a:p>
        </p:txBody>
      </p:sp>
      <p:sp>
        <p:nvSpPr>
          <p:cNvPr id="781" name="Google Shape;781;p64"/>
          <p:cNvSpPr txBox="1"/>
          <p:nvPr/>
        </p:nvSpPr>
        <p:spPr>
          <a:xfrm>
            <a:off x="3275494" y="4759033"/>
            <a:ext cx="280956" cy="369332"/>
          </a:xfrm>
          <a:prstGeom prst="rect">
            <a:avLst/>
          </a:prstGeom>
          <a:solidFill>
            <a:srgbClr val="00B05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5</a:t>
            </a:r>
            <a:endParaRPr/>
          </a:p>
        </p:txBody>
      </p:sp>
      <p:sp>
        <p:nvSpPr>
          <p:cNvPr id="782" name="Google Shape;782;p64"/>
          <p:cNvSpPr txBox="1"/>
          <p:nvPr/>
        </p:nvSpPr>
        <p:spPr>
          <a:xfrm>
            <a:off x="2207672" y="4737029"/>
            <a:ext cx="280956" cy="369332"/>
          </a:xfrm>
          <a:prstGeom prst="rect">
            <a:avLst/>
          </a:prstGeom>
          <a:solidFill>
            <a:srgbClr val="00B05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6</a:t>
            </a:r>
            <a:endParaRPr/>
          </a:p>
        </p:txBody>
      </p:sp>
      <p:sp>
        <p:nvSpPr>
          <p:cNvPr id="783" name="Google Shape;783;p64"/>
          <p:cNvSpPr txBox="1"/>
          <p:nvPr/>
        </p:nvSpPr>
        <p:spPr>
          <a:xfrm>
            <a:off x="1136991" y="4737029"/>
            <a:ext cx="280956" cy="369332"/>
          </a:xfrm>
          <a:prstGeom prst="rect">
            <a:avLst/>
          </a:prstGeom>
          <a:solidFill>
            <a:srgbClr val="00B05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7</a:t>
            </a:r>
            <a:endParaRPr/>
          </a:p>
        </p:txBody>
      </p:sp>
      <p:sp>
        <p:nvSpPr>
          <p:cNvPr id="784" name="Google Shape;784;p64"/>
          <p:cNvSpPr txBox="1"/>
          <p:nvPr/>
        </p:nvSpPr>
        <p:spPr>
          <a:xfrm>
            <a:off x="1136991" y="3906423"/>
            <a:ext cx="280956" cy="369332"/>
          </a:xfrm>
          <a:prstGeom prst="rect">
            <a:avLst/>
          </a:prstGeom>
          <a:solidFill>
            <a:srgbClr val="00B05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8</a:t>
            </a:r>
            <a:endParaRPr/>
          </a:p>
        </p:txBody>
      </p:sp>
      <p:sp>
        <p:nvSpPr>
          <p:cNvPr id="785" name="Google Shape;785;p64"/>
          <p:cNvSpPr/>
          <p:nvPr/>
        </p:nvSpPr>
        <p:spPr>
          <a:xfrm rot="5400000">
            <a:off x="4917935" y="1784942"/>
            <a:ext cx="833717" cy="2964099"/>
          </a:xfrm>
          <a:prstGeom prst="rect">
            <a:avLst/>
          </a:prstGeom>
          <a:noFill/>
          <a:ln w="5715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786" name="Google Shape;786;p64"/>
          <p:cNvSpPr/>
          <p:nvPr/>
        </p:nvSpPr>
        <p:spPr>
          <a:xfrm rot="5400000">
            <a:off x="4917935" y="3473580"/>
            <a:ext cx="833717" cy="2964099"/>
          </a:xfrm>
          <a:prstGeom prst="rect">
            <a:avLst/>
          </a:prstGeom>
          <a:noFill/>
          <a:ln w="5715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787" name="Google Shape;787;p64"/>
          <p:cNvSpPr/>
          <p:nvPr/>
        </p:nvSpPr>
        <p:spPr>
          <a:xfrm rot="10800000">
            <a:off x="6000178" y="2830960"/>
            <a:ext cx="833717" cy="2572469"/>
          </a:xfrm>
          <a:prstGeom prst="rect">
            <a:avLst/>
          </a:prstGeom>
          <a:noFill/>
          <a:ln w="5715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788" name="Google Shape;788;p64"/>
          <p:cNvSpPr/>
          <p:nvPr/>
        </p:nvSpPr>
        <p:spPr>
          <a:xfrm rot="10800000">
            <a:off x="3896849" y="2830960"/>
            <a:ext cx="833717" cy="2572469"/>
          </a:xfrm>
          <a:prstGeom prst="rect">
            <a:avLst/>
          </a:prstGeom>
          <a:noFill/>
          <a:ln w="5715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789" name="Google Shape;789;p64"/>
          <p:cNvSpPr txBox="1"/>
          <p:nvPr/>
        </p:nvSpPr>
        <p:spPr>
          <a:xfrm>
            <a:off x="4109211" y="4759033"/>
            <a:ext cx="280956" cy="369332"/>
          </a:xfrm>
          <a:prstGeom prst="rect">
            <a:avLst/>
          </a:prstGeom>
          <a:solidFill>
            <a:srgbClr val="FF00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3</a:t>
            </a:r>
            <a:endParaRPr/>
          </a:p>
        </p:txBody>
      </p:sp>
      <p:sp>
        <p:nvSpPr>
          <p:cNvPr id="790" name="Google Shape;790;p64"/>
          <p:cNvSpPr txBox="1"/>
          <p:nvPr/>
        </p:nvSpPr>
        <p:spPr>
          <a:xfrm>
            <a:off x="4166196" y="3892494"/>
            <a:ext cx="280956" cy="369332"/>
          </a:xfrm>
          <a:prstGeom prst="rect">
            <a:avLst/>
          </a:prstGeom>
          <a:solidFill>
            <a:srgbClr val="FF00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4</a:t>
            </a:r>
            <a:endParaRPr/>
          </a:p>
        </p:txBody>
      </p:sp>
      <p:sp>
        <p:nvSpPr>
          <p:cNvPr id="791" name="Google Shape;791;p64"/>
          <p:cNvSpPr txBox="1"/>
          <p:nvPr/>
        </p:nvSpPr>
        <p:spPr>
          <a:xfrm>
            <a:off x="4173229" y="3087419"/>
            <a:ext cx="280956" cy="369332"/>
          </a:xfrm>
          <a:prstGeom prst="rect">
            <a:avLst/>
          </a:prstGeom>
          <a:solidFill>
            <a:srgbClr val="FF00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5</a:t>
            </a:r>
            <a:endParaRPr/>
          </a:p>
        </p:txBody>
      </p:sp>
      <p:sp>
        <p:nvSpPr>
          <p:cNvPr id="792" name="Google Shape;792;p64"/>
          <p:cNvSpPr txBox="1"/>
          <p:nvPr/>
        </p:nvSpPr>
        <p:spPr>
          <a:xfrm>
            <a:off x="5207743" y="4770963"/>
            <a:ext cx="280956" cy="369332"/>
          </a:xfrm>
          <a:prstGeom prst="rect">
            <a:avLst/>
          </a:prstGeom>
          <a:solidFill>
            <a:srgbClr val="FF00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2</a:t>
            </a:r>
            <a:endParaRPr/>
          </a:p>
        </p:txBody>
      </p:sp>
      <p:sp>
        <p:nvSpPr>
          <p:cNvPr id="793" name="Google Shape;793;p64"/>
          <p:cNvSpPr txBox="1"/>
          <p:nvPr/>
        </p:nvSpPr>
        <p:spPr>
          <a:xfrm>
            <a:off x="6276558" y="4802757"/>
            <a:ext cx="280956" cy="369332"/>
          </a:xfrm>
          <a:prstGeom prst="rect">
            <a:avLst/>
          </a:prstGeom>
          <a:solidFill>
            <a:srgbClr val="FF00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a:t>
            </a:r>
            <a:endParaRPr/>
          </a:p>
        </p:txBody>
      </p:sp>
      <p:sp>
        <p:nvSpPr>
          <p:cNvPr id="794" name="Google Shape;794;p64"/>
          <p:cNvSpPr txBox="1"/>
          <p:nvPr/>
        </p:nvSpPr>
        <p:spPr>
          <a:xfrm>
            <a:off x="6276558" y="3906423"/>
            <a:ext cx="280956" cy="369332"/>
          </a:xfrm>
          <a:prstGeom prst="rect">
            <a:avLst/>
          </a:prstGeom>
          <a:solidFill>
            <a:srgbClr val="FF00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8</a:t>
            </a:r>
            <a:endParaRPr/>
          </a:p>
        </p:txBody>
      </p:sp>
      <p:sp>
        <p:nvSpPr>
          <p:cNvPr id="795" name="Google Shape;795;p64"/>
          <p:cNvSpPr txBox="1"/>
          <p:nvPr/>
        </p:nvSpPr>
        <p:spPr>
          <a:xfrm>
            <a:off x="6276558" y="3115928"/>
            <a:ext cx="280956" cy="369332"/>
          </a:xfrm>
          <a:prstGeom prst="rect">
            <a:avLst/>
          </a:prstGeom>
          <a:solidFill>
            <a:srgbClr val="FF00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7</a:t>
            </a:r>
            <a:endParaRPr/>
          </a:p>
        </p:txBody>
      </p:sp>
      <p:sp>
        <p:nvSpPr>
          <p:cNvPr id="796" name="Google Shape;796;p64"/>
          <p:cNvSpPr txBox="1"/>
          <p:nvPr/>
        </p:nvSpPr>
        <p:spPr>
          <a:xfrm>
            <a:off x="5265167" y="3099946"/>
            <a:ext cx="280956" cy="369332"/>
          </a:xfrm>
          <a:prstGeom prst="rect">
            <a:avLst/>
          </a:prstGeom>
          <a:solidFill>
            <a:srgbClr val="FF0000"/>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6</a:t>
            </a:r>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800"/>
        <p:cNvGrpSpPr/>
        <p:nvPr/>
      </p:nvGrpSpPr>
      <p:grpSpPr>
        <a:xfrm>
          <a:off x="0" y="0"/>
          <a:ext cx="0" cy="0"/>
          <a:chOff x="0" y="0"/>
          <a:chExt cx="0" cy="0"/>
        </a:xfrm>
      </p:grpSpPr>
      <p:sp>
        <p:nvSpPr>
          <p:cNvPr id="801" name="Google Shape;801;p65"/>
          <p:cNvSpPr txBox="1">
            <a:spLocks noGrp="1"/>
          </p:cNvSpPr>
          <p:nvPr>
            <p:ph type="title"/>
          </p:nvPr>
        </p:nvSpPr>
        <p:spPr>
          <a:xfrm>
            <a:off x="1355844" y="134863"/>
            <a:ext cx="10921999" cy="1280890"/>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262626"/>
              </a:buClr>
              <a:buSzPts val="3600"/>
              <a:buFont typeface="Century Gothic"/>
              <a:buNone/>
            </a:pPr>
            <a:r>
              <a:rPr lang="fr-FR"/>
              <a:t>FOCUS SUR LE DEPLACEMENT – Match à Thème</a:t>
            </a:r>
            <a:br>
              <a:rPr lang="fr-FR"/>
            </a:br>
            <a:r>
              <a:rPr lang="fr-FR"/>
              <a:t>TOUT COUP DROIT</a:t>
            </a:r>
            <a:endParaRPr/>
          </a:p>
        </p:txBody>
      </p:sp>
      <p:pic>
        <p:nvPicPr>
          <p:cNvPr id="802" name="Google Shape;802;p65"/>
          <p:cNvPicPr preferRelativeResize="0"/>
          <p:nvPr/>
        </p:nvPicPr>
        <p:blipFill rotWithShape="1">
          <a:blip r:embed="rId3">
            <a:alphaModFix/>
          </a:blip>
          <a:srcRect b="47634"/>
          <a:stretch/>
        </p:blipFill>
        <p:spPr>
          <a:xfrm>
            <a:off x="185531" y="3311399"/>
            <a:ext cx="7300320" cy="2186286"/>
          </a:xfrm>
          <a:prstGeom prst="rect">
            <a:avLst/>
          </a:prstGeom>
          <a:noFill/>
          <a:ln>
            <a:noFill/>
          </a:ln>
        </p:spPr>
      </p:pic>
      <p:sp>
        <p:nvSpPr>
          <p:cNvPr id="803" name="Google Shape;803;p65"/>
          <p:cNvSpPr/>
          <p:nvPr/>
        </p:nvSpPr>
        <p:spPr>
          <a:xfrm>
            <a:off x="4944451" y="3815614"/>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804" name="Google Shape;804;p65"/>
          <p:cNvSpPr/>
          <p:nvPr/>
        </p:nvSpPr>
        <p:spPr>
          <a:xfrm>
            <a:off x="4965425" y="5113721"/>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cxnSp>
        <p:nvCxnSpPr>
          <p:cNvPr id="805" name="Google Shape;805;p65"/>
          <p:cNvCxnSpPr/>
          <p:nvPr/>
        </p:nvCxnSpPr>
        <p:spPr>
          <a:xfrm>
            <a:off x="5083585" y="3665422"/>
            <a:ext cx="1110" cy="2073739"/>
          </a:xfrm>
          <a:prstGeom prst="straightConnector1">
            <a:avLst/>
          </a:prstGeom>
          <a:noFill/>
          <a:ln w="38100" cap="flat" cmpd="sng">
            <a:solidFill>
              <a:srgbClr val="9D2D0F"/>
            </a:solidFill>
            <a:prstDash val="dash"/>
            <a:round/>
            <a:headEnd type="none" w="sm" len="sm"/>
            <a:tailEnd type="none" w="sm" len="sm"/>
          </a:ln>
        </p:spPr>
      </p:cxnSp>
      <p:sp>
        <p:nvSpPr>
          <p:cNvPr id="806" name="Google Shape;806;p65"/>
          <p:cNvSpPr txBox="1"/>
          <p:nvPr/>
        </p:nvSpPr>
        <p:spPr>
          <a:xfrm>
            <a:off x="1822702" y="4464002"/>
            <a:ext cx="484750" cy="369332"/>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J2</a:t>
            </a:r>
            <a:endParaRPr/>
          </a:p>
        </p:txBody>
      </p:sp>
      <p:sp>
        <p:nvSpPr>
          <p:cNvPr id="807" name="Google Shape;807;p65"/>
          <p:cNvSpPr txBox="1">
            <a:spLocks noGrp="1"/>
          </p:cNvSpPr>
          <p:nvPr>
            <p:ph type="body" idx="1"/>
          </p:nvPr>
        </p:nvSpPr>
        <p:spPr>
          <a:xfrm>
            <a:off x="986702" y="1637587"/>
            <a:ext cx="5697977" cy="1917082"/>
          </a:xfrm>
          <a:prstGeom prst="rect">
            <a:avLst/>
          </a:prstGeom>
          <a:noFill/>
          <a:ln>
            <a:noFill/>
          </a:ln>
        </p:spPr>
        <p:txBody>
          <a:bodyPr spcFirstLastPara="1" wrap="square" lIns="91425" tIns="45700" rIns="91425" bIns="45700" anchor="t" anchorCtr="0">
            <a:normAutofit fontScale="92500" lnSpcReduction="10000"/>
          </a:bodyPr>
          <a:lstStyle/>
          <a:p>
            <a:pPr marL="342900" lvl="0" indent="-342900" algn="l" rtl="0">
              <a:spcBef>
                <a:spcPts val="0"/>
              </a:spcBef>
              <a:spcAft>
                <a:spcPts val="0"/>
              </a:spcAft>
              <a:buSzPct val="100000"/>
              <a:buFont typeface="Arial" panose="020B0604020202020204" pitchFamily="34" charset="0"/>
              <a:buChar char="•"/>
            </a:pPr>
            <a:r>
              <a:rPr lang="fr-FR" dirty="0"/>
              <a:t>Match en 10 pts avec alternance du service ou KO</a:t>
            </a:r>
            <a:endParaRPr dirty="0"/>
          </a:p>
          <a:p>
            <a:pPr marL="342900" lvl="0" indent="-342900" algn="l" rtl="0">
              <a:spcBef>
                <a:spcPts val="1000"/>
              </a:spcBef>
              <a:spcAft>
                <a:spcPts val="0"/>
              </a:spcAft>
              <a:buSzPct val="100000"/>
              <a:buFont typeface="Arial" panose="020B0604020202020204" pitchFamily="34" charset="0"/>
              <a:buChar char="•"/>
            </a:pPr>
            <a:r>
              <a:rPr lang="fr-FR" dirty="0"/>
              <a:t>Volant tendus ou descendants interdits sauf zone avant (variable didactique)</a:t>
            </a:r>
            <a:endParaRPr dirty="0"/>
          </a:p>
          <a:p>
            <a:pPr marL="342900" lvl="0" indent="-342900" algn="l" rtl="0">
              <a:spcBef>
                <a:spcPts val="1000"/>
              </a:spcBef>
              <a:spcAft>
                <a:spcPts val="0"/>
              </a:spcAft>
              <a:buSzPct val="100000"/>
              <a:buFont typeface="Arial" panose="020B0604020202020204" pitchFamily="34" charset="0"/>
              <a:buChar char="•"/>
            </a:pPr>
            <a:r>
              <a:rPr lang="fr-FR" dirty="0"/>
              <a:t>Revers haut interdit (ligne d’épaule)</a:t>
            </a:r>
            <a:endParaRPr dirty="0"/>
          </a:p>
          <a:p>
            <a:pPr marL="342900" lvl="0" indent="-342900" algn="l" rtl="0">
              <a:spcBef>
                <a:spcPts val="1000"/>
              </a:spcBef>
              <a:spcAft>
                <a:spcPts val="0"/>
              </a:spcAft>
              <a:buSzPct val="100000"/>
              <a:buFont typeface="Arial" panose="020B0604020202020204" pitchFamily="34" charset="0"/>
              <a:buChar char="•"/>
            </a:pPr>
            <a:r>
              <a:rPr lang="fr-FR" dirty="0"/>
              <a:t>KO = 3 pertes de point sur revers haut</a:t>
            </a:r>
            <a:endParaRPr dirty="0"/>
          </a:p>
        </p:txBody>
      </p:sp>
      <p:sp>
        <p:nvSpPr>
          <p:cNvPr id="808" name="Google Shape;808;p65"/>
          <p:cNvSpPr txBox="1"/>
          <p:nvPr/>
        </p:nvSpPr>
        <p:spPr>
          <a:xfrm>
            <a:off x="5532543" y="4494744"/>
            <a:ext cx="484750" cy="369332"/>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J1</a:t>
            </a:r>
            <a:endParaRPr/>
          </a:p>
        </p:txBody>
      </p:sp>
      <p:sp>
        <p:nvSpPr>
          <p:cNvPr id="809" name="Google Shape;809;p65"/>
          <p:cNvSpPr txBox="1"/>
          <p:nvPr/>
        </p:nvSpPr>
        <p:spPr>
          <a:xfrm>
            <a:off x="7192770" y="1616153"/>
            <a:ext cx="4847036" cy="1047448"/>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fontScale="92500" lnSpcReduction="10000"/>
          </a:bodyPr>
          <a:lstStyle/>
          <a:p>
            <a:pPr marL="342900" marR="0" lvl="0" indent="-342900" algn="l" rtl="0">
              <a:spcBef>
                <a:spcPts val="0"/>
              </a:spcBef>
              <a:spcAft>
                <a:spcPts val="0"/>
              </a:spcAft>
              <a:buClr>
                <a:schemeClr val="accent1"/>
              </a:buClr>
              <a:buSzPct val="1000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CRITERES DE REUSSITE</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Gagner ses matchs</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Ne pas perdre par KO</a:t>
            </a:r>
            <a:endParaRPr dirty="0"/>
          </a:p>
          <a:p>
            <a:pPr marL="391478" marR="0" lvl="0" indent="-285750" algn="l" rtl="0">
              <a:spcBef>
                <a:spcPts val="1000"/>
              </a:spcBef>
              <a:spcAft>
                <a:spcPts val="0"/>
              </a:spcAft>
              <a:buClr>
                <a:schemeClr val="accent1"/>
              </a:buClr>
              <a:buSzPct val="100000"/>
              <a:buFont typeface="Arial" panose="020B0604020202020204" pitchFamily="34" charset="0"/>
              <a:buChar char="•"/>
            </a:pPr>
            <a:endParaRPr sz="1800" dirty="0">
              <a:solidFill>
                <a:srgbClr val="3F3F3F"/>
              </a:solidFill>
              <a:latin typeface="Century Gothic"/>
              <a:ea typeface="Century Gothic"/>
              <a:cs typeface="Century Gothic"/>
              <a:sym typeface="Century Gothic"/>
            </a:endParaRPr>
          </a:p>
        </p:txBody>
      </p:sp>
      <p:sp>
        <p:nvSpPr>
          <p:cNvPr id="810" name="Google Shape;810;p65"/>
          <p:cNvSpPr/>
          <p:nvPr/>
        </p:nvSpPr>
        <p:spPr>
          <a:xfrm>
            <a:off x="2486948" y="3783316"/>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811" name="Google Shape;811;p65"/>
          <p:cNvSpPr/>
          <p:nvPr/>
        </p:nvSpPr>
        <p:spPr>
          <a:xfrm>
            <a:off x="2484728" y="5109808"/>
            <a:ext cx="238539" cy="384313"/>
          </a:xfrm>
          <a:prstGeom prst="triangle">
            <a:avLst>
              <a:gd name="adj"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cxnSp>
        <p:nvCxnSpPr>
          <p:cNvPr id="812" name="Google Shape;812;p65"/>
          <p:cNvCxnSpPr/>
          <p:nvPr/>
        </p:nvCxnSpPr>
        <p:spPr>
          <a:xfrm flipH="1">
            <a:off x="2598629" y="3665422"/>
            <a:ext cx="20879" cy="2060910"/>
          </a:xfrm>
          <a:prstGeom prst="straightConnector1">
            <a:avLst/>
          </a:prstGeom>
          <a:noFill/>
          <a:ln w="38100" cap="flat" cmpd="sng">
            <a:solidFill>
              <a:srgbClr val="9D2D0F"/>
            </a:solidFill>
            <a:prstDash val="dash"/>
            <a:round/>
            <a:headEnd type="none" w="sm" len="sm"/>
            <a:tailEnd type="none" w="sm" len="sm"/>
          </a:ln>
        </p:spPr>
      </p:cxnSp>
      <p:sp>
        <p:nvSpPr>
          <p:cNvPr id="813" name="Google Shape;813;p65"/>
          <p:cNvSpPr txBox="1"/>
          <p:nvPr/>
        </p:nvSpPr>
        <p:spPr>
          <a:xfrm>
            <a:off x="7192770" y="3030945"/>
            <a:ext cx="4847036" cy="1047448"/>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fontScale="92500" lnSpcReduction="10000"/>
          </a:bodyPr>
          <a:lstStyle/>
          <a:p>
            <a:pPr marL="342900" marR="0" lvl="0" indent="-342900" algn="l" rtl="0">
              <a:spcBef>
                <a:spcPts val="0"/>
              </a:spcBef>
              <a:spcAft>
                <a:spcPts val="0"/>
              </a:spcAft>
              <a:buClr>
                <a:schemeClr val="accent1"/>
              </a:buClr>
              <a:buSzPct val="100000"/>
              <a:buFont typeface="Arial" panose="020B0604020202020204" pitchFamily="34" charset="0"/>
              <a:buChar char="•"/>
            </a:pPr>
            <a:r>
              <a:rPr lang="fr-FR" sz="1800" b="1" u="sng" dirty="0">
                <a:solidFill>
                  <a:srgbClr val="3F3F3F"/>
                </a:solidFill>
                <a:latin typeface="Century Gothic"/>
                <a:ea typeface="Century Gothic"/>
                <a:cs typeface="Century Gothic"/>
                <a:sym typeface="Century Gothic"/>
              </a:rPr>
              <a:t>CE Prioritaires</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Pivot pour contourner revers</a:t>
            </a:r>
            <a:endParaRPr dirty="0"/>
          </a:p>
          <a:p>
            <a:pPr marL="342900" marR="0" lvl="0" indent="-342900" algn="l" rtl="0">
              <a:spcBef>
                <a:spcPts val="1000"/>
              </a:spcBef>
              <a:spcAft>
                <a:spcPts val="0"/>
              </a:spcAft>
              <a:buClr>
                <a:schemeClr val="accent1"/>
              </a:buClr>
              <a:buSzPct val="100000"/>
              <a:buFont typeface="Arial" panose="020B0604020202020204" pitchFamily="34" charset="0"/>
              <a:buChar char="•"/>
            </a:pPr>
            <a:r>
              <a:rPr lang="fr-FR" sz="1800" dirty="0">
                <a:solidFill>
                  <a:srgbClr val="3F3F3F"/>
                </a:solidFill>
                <a:latin typeface="Century Gothic"/>
                <a:ea typeface="Century Gothic"/>
                <a:cs typeface="Century Gothic"/>
                <a:sym typeface="Century Gothic"/>
              </a:rPr>
              <a:t>Replacement décalé côté revers</a:t>
            </a:r>
            <a:endParaRPr dirty="0"/>
          </a:p>
          <a:p>
            <a:pPr marL="391478" marR="0" lvl="0" indent="-285750" algn="l" rtl="0">
              <a:spcBef>
                <a:spcPts val="1000"/>
              </a:spcBef>
              <a:spcAft>
                <a:spcPts val="0"/>
              </a:spcAft>
              <a:buClr>
                <a:schemeClr val="accent1"/>
              </a:buClr>
              <a:buSzPct val="100000"/>
              <a:buFont typeface="Arial" panose="020B0604020202020204" pitchFamily="34" charset="0"/>
              <a:buChar char="•"/>
            </a:pPr>
            <a:endParaRPr sz="1800" dirty="0">
              <a:solidFill>
                <a:srgbClr val="3F3F3F"/>
              </a:solidFill>
              <a:latin typeface="Century Gothic"/>
              <a:ea typeface="Century Gothic"/>
              <a:cs typeface="Century Gothic"/>
              <a:sym typeface="Century Gothic"/>
            </a:endParaRPr>
          </a:p>
        </p:txBody>
      </p:sp>
      <p:sp>
        <p:nvSpPr>
          <p:cNvPr id="814" name="Google Shape;814;p65"/>
          <p:cNvSpPr txBox="1"/>
          <p:nvPr/>
        </p:nvSpPr>
        <p:spPr>
          <a:xfrm>
            <a:off x="8693426" y="5102087"/>
            <a:ext cx="236795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u="sng">
                <a:solidFill>
                  <a:schemeClr val="hlink"/>
                </a:solidFill>
                <a:latin typeface="Century Gothic"/>
                <a:ea typeface="Century Gothic"/>
                <a:cs typeface="Century Gothic"/>
                <a:sym typeface="Century Gothic"/>
                <a:hlinkClick r:id="rId4"/>
              </a:rPr>
              <a:t>Le Pivot : Pourquoi?</a:t>
            </a:r>
            <a:endParaRPr sz="1800">
              <a:solidFill>
                <a:schemeClr val="dk1"/>
              </a:solidFill>
              <a:latin typeface="Century Gothic"/>
              <a:ea typeface="Century Gothic"/>
              <a:cs typeface="Century Gothic"/>
              <a:sym typeface="Century Gothic"/>
            </a:endParaRPr>
          </a:p>
        </p:txBody>
      </p:sp>
      <p:sp>
        <p:nvSpPr>
          <p:cNvPr id="815" name="Google Shape;815;p65"/>
          <p:cNvSpPr txBox="1"/>
          <p:nvPr/>
        </p:nvSpPr>
        <p:spPr>
          <a:xfrm>
            <a:off x="8693426" y="5726332"/>
            <a:ext cx="251703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u="sng">
                <a:solidFill>
                  <a:schemeClr val="hlink"/>
                </a:solidFill>
                <a:latin typeface="Century Gothic"/>
                <a:ea typeface="Century Gothic"/>
                <a:cs typeface="Century Gothic"/>
                <a:sym typeface="Century Gothic"/>
                <a:hlinkClick r:id="rId5"/>
              </a:rPr>
              <a:t>Le Pivot : Comment?</a:t>
            </a:r>
            <a:endParaRPr sz="1800">
              <a:solidFill>
                <a:schemeClr val="dk1"/>
              </a:solidFill>
              <a:latin typeface="Century Gothic"/>
              <a:ea typeface="Century Gothic"/>
              <a:cs typeface="Century Gothic"/>
              <a:sym typeface="Century Gothic"/>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819"/>
        <p:cNvGrpSpPr/>
        <p:nvPr/>
      </p:nvGrpSpPr>
      <p:grpSpPr>
        <a:xfrm>
          <a:off x="0" y="0"/>
          <a:ext cx="0" cy="0"/>
          <a:chOff x="0" y="0"/>
          <a:chExt cx="0" cy="0"/>
        </a:xfrm>
      </p:grpSpPr>
      <p:pic>
        <p:nvPicPr>
          <p:cNvPr id="820" name="Google Shape;820;p66"/>
          <p:cNvPicPr preferRelativeResize="0"/>
          <p:nvPr/>
        </p:nvPicPr>
        <p:blipFill>
          <a:blip r:embed="rId3">
            <a:alphaModFix/>
          </a:blip>
          <a:stretch>
            <a:fillRect/>
          </a:stretch>
        </p:blipFill>
        <p:spPr>
          <a:xfrm>
            <a:off x="1234787" y="0"/>
            <a:ext cx="10775871" cy="67056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22"/>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62626"/>
              </a:buClr>
              <a:buSzPts val="3600"/>
              <a:buFont typeface="Century Gothic"/>
              <a:buNone/>
            </a:pPr>
            <a:r>
              <a:rPr lang="fr-FR"/>
              <a:t>Une autre manière d’envisager sa séquence d’enseignement</a:t>
            </a:r>
            <a:endParaRPr/>
          </a:p>
        </p:txBody>
      </p:sp>
      <p:pic>
        <p:nvPicPr>
          <p:cNvPr id="189" name="Google Shape;189;p22"/>
          <p:cNvPicPr preferRelativeResize="0">
            <a:picLocks noGrp="1"/>
          </p:cNvPicPr>
          <p:nvPr>
            <p:ph type="body" idx="1"/>
          </p:nvPr>
        </p:nvPicPr>
        <p:blipFill rotWithShape="1">
          <a:blip r:embed="rId3">
            <a:alphaModFix/>
          </a:blip>
          <a:srcRect/>
          <a:stretch/>
        </p:blipFill>
        <p:spPr>
          <a:xfrm>
            <a:off x="721730" y="1905000"/>
            <a:ext cx="11205811" cy="4729449"/>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824"/>
        <p:cNvGrpSpPr/>
        <p:nvPr/>
      </p:nvGrpSpPr>
      <p:grpSpPr>
        <a:xfrm>
          <a:off x="0" y="0"/>
          <a:ext cx="0" cy="0"/>
          <a:chOff x="0" y="0"/>
          <a:chExt cx="0" cy="0"/>
        </a:xfrm>
      </p:grpSpPr>
      <p:sp>
        <p:nvSpPr>
          <p:cNvPr id="825" name="Google Shape;825;p67"/>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62626"/>
              </a:buClr>
              <a:buSzPts val="3600"/>
              <a:buFont typeface="Century Gothic"/>
              <a:buNone/>
            </a:pPr>
            <a:r>
              <a:rPr lang="fr-FR"/>
              <a:t>Echauffement / LE RECTANGLE</a:t>
            </a:r>
            <a:endParaRPr/>
          </a:p>
        </p:txBody>
      </p:sp>
      <p:pic>
        <p:nvPicPr>
          <p:cNvPr id="826" name="Google Shape;826;p67"/>
          <p:cNvPicPr preferRelativeResize="0"/>
          <p:nvPr/>
        </p:nvPicPr>
        <p:blipFill rotWithShape="1">
          <a:blip r:embed="rId3">
            <a:alphaModFix/>
          </a:blip>
          <a:srcRect l="20707" r="20722"/>
          <a:stretch/>
        </p:blipFill>
        <p:spPr>
          <a:xfrm>
            <a:off x="135466" y="1608667"/>
            <a:ext cx="5791200" cy="5569994"/>
          </a:xfrm>
          <a:prstGeom prst="rect">
            <a:avLst/>
          </a:prstGeom>
          <a:noFill/>
          <a:ln>
            <a:noFill/>
          </a:ln>
        </p:spPr>
      </p:pic>
      <p:cxnSp>
        <p:nvCxnSpPr>
          <p:cNvPr id="827" name="Google Shape;827;p67"/>
          <p:cNvCxnSpPr/>
          <p:nvPr/>
        </p:nvCxnSpPr>
        <p:spPr>
          <a:xfrm rot="10800000" flipH="1">
            <a:off x="829733" y="3686697"/>
            <a:ext cx="609600" cy="2125136"/>
          </a:xfrm>
          <a:prstGeom prst="straightConnector1">
            <a:avLst/>
          </a:prstGeom>
          <a:noFill/>
          <a:ln w="76200" cap="flat" cmpd="sng">
            <a:solidFill>
              <a:srgbClr val="FF0000"/>
            </a:solidFill>
            <a:prstDash val="solid"/>
            <a:round/>
            <a:headEnd type="oval" w="med" len="med"/>
            <a:tailEnd type="triangle" w="med" len="med"/>
          </a:ln>
        </p:spPr>
      </p:cxnSp>
      <p:cxnSp>
        <p:nvCxnSpPr>
          <p:cNvPr id="828" name="Google Shape;828;p67"/>
          <p:cNvCxnSpPr/>
          <p:nvPr/>
        </p:nvCxnSpPr>
        <p:spPr>
          <a:xfrm>
            <a:off x="1439333" y="3589868"/>
            <a:ext cx="3081867" cy="0"/>
          </a:xfrm>
          <a:prstGeom prst="straightConnector1">
            <a:avLst/>
          </a:prstGeom>
          <a:noFill/>
          <a:ln w="76200" cap="flat" cmpd="sng">
            <a:solidFill>
              <a:srgbClr val="FF0000"/>
            </a:solidFill>
            <a:prstDash val="solid"/>
            <a:round/>
            <a:headEnd type="oval" w="med" len="med"/>
            <a:tailEnd type="triangle" w="med" len="med"/>
          </a:ln>
        </p:spPr>
      </p:cxnSp>
      <p:cxnSp>
        <p:nvCxnSpPr>
          <p:cNvPr id="829" name="Google Shape;829;p67"/>
          <p:cNvCxnSpPr/>
          <p:nvPr/>
        </p:nvCxnSpPr>
        <p:spPr>
          <a:xfrm>
            <a:off x="4394199" y="3589868"/>
            <a:ext cx="668867" cy="2221965"/>
          </a:xfrm>
          <a:prstGeom prst="straightConnector1">
            <a:avLst/>
          </a:prstGeom>
          <a:noFill/>
          <a:ln w="76200" cap="flat" cmpd="sng">
            <a:solidFill>
              <a:srgbClr val="FF0000"/>
            </a:solidFill>
            <a:prstDash val="solid"/>
            <a:round/>
            <a:headEnd type="oval" w="med" len="med"/>
            <a:tailEnd type="triangle" w="med" len="med"/>
          </a:ln>
        </p:spPr>
      </p:cxnSp>
      <p:cxnSp>
        <p:nvCxnSpPr>
          <p:cNvPr id="830" name="Google Shape;830;p67"/>
          <p:cNvCxnSpPr/>
          <p:nvPr/>
        </p:nvCxnSpPr>
        <p:spPr>
          <a:xfrm rot="10800000">
            <a:off x="829733" y="5811833"/>
            <a:ext cx="4233333" cy="1"/>
          </a:xfrm>
          <a:prstGeom prst="straightConnector1">
            <a:avLst/>
          </a:prstGeom>
          <a:noFill/>
          <a:ln w="76200" cap="flat" cmpd="sng">
            <a:solidFill>
              <a:srgbClr val="FF0000"/>
            </a:solidFill>
            <a:prstDash val="solid"/>
            <a:round/>
            <a:headEnd type="oval" w="med" len="med"/>
            <a:tailEnd type="triangle" w="med" len="med"/>
          </a:ln>
        </p:spPr>
      </p:cxnSp>
      <p:sp>
        <p:nvSpPr>
          <p:cNvPr id="831" name="Google Shape;831;p67"/>
          <p:cNvSpPr txBox="1"/>
          <p:nvPr/>
        </p:nvSpPr>
        <p:spPr>
          <a:xfrm>
            <a:off x="4728632" y="4145364"/>
            <a:ext cx="660400"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000" b="1">
                <a:solidFill>
                  <a:srgbClr val="FF0000"/>
                </a:solidFill>
                <a:latin typeface="Century Gothic"/>
                <a:ea typeface="Century Gothic"/>
                <a:cs typeface="Century Gothic"/>
                <a:sym typeface="Century Gothic"/>
              </a:rPr>
              <a:t>3</a:t>
            </a:r>
            <a:endParaRPr/>
          </a:p>
        </p:txBody>
      </p:sp>
      <p:sp>
        <p:nvSpPr>
          <p:cNvPr id="832" name="Google Shape;832;p67"/>
          <p:cNvSpPr txBox="1"/>
          <p:nvPr/>
        </p:nvSpPr>
        <p:spPr>
          <a:xfrm>
            <a:off x="2751666" y="2889557"/>
            <a:ext cx="660400"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000" b="1">
                <a:solidFill>
                  <a:srgbClr val="FF0000"/>
                </a:solidFill>
                <a:latin typeface="Century Gothic"/>
                <a:ea typeface="Century Gothic"/>
                <a:cs typeface="Century Gothic"/>
                <a:sym typeface="Century Gothic"/>
              </a:rPr>
              <a:t>2</a:t>
            </a:r>
            <a:endParaRPr/>
          </a:p>
        </p:txBody>
      </p:sp>
      <p:sp>
        <p:nvSpPr>
          <p:cNvPr id="833" name="Google Shape;833;p67"/>
          <p:cNvSpPr txBox="1"/>
          <p:nvPr/>
        </p:nvSpPr>
        <p:spPr>
          <a:xfrm>
            <a:off x="660399" y="4285411"/>
            <a:ext cx="660400"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000" b="1">
                <a:solidFill>
                  <a:srgbClr val="FF0000"/>
                </a:solidFill>
                <a:latin typeface="Century Gothic"/>
                <a:ea typeface="Century Gothic"/>
                <a:cs typeface="Century Gothic"/>
                <a:sym typeface="Century Gothic"/>
              </a:rPr>
              <a:t>1</a:t>
            </a:r>
            <a:endParaRPr/>
          </a:p>
        </p:txBody>
      </p:sp>
      <p:sp>
        <p:nvSpPr>
          <p:cNvPr id="834" name="Google Shape;834;p67"/>
          <p:cNvSpPr txBox="1"/>
          <p:nvPr/>
        </p:nvSpPr>
        <p:spPr>
          <a:xfrm>
            <a:off x="2751666" y="5848315"/>
            <a:ext cx="660400"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000" b="1">
                <a:solidFill>
                  <a:srgbClr val="FF0000"/>
                </a:solidFill>
                <a:latin typeface="Century Gothic"/>
                <a:ea typeface="Century Gothic"/>
                <a:cs typeface="Century Gothic"/>
                <a:sym typeface="Century Gothic"/>
              </a:rPr>
              <a:t>4</a:t>
            </a:r>
            <a:endParaRPr/>
          </a:p>
        </p:txBody>
      </p:sp>
      <p:sp>
        <p:nvSpPr>
          <p:cNvPr id="835" name="Google Shape;835;p67"/>
          <p:cNvSpPr txBox="1"/>
          <p:nvPr/>
        </p:nvSpPr>
        <p:spPr>
          <a:xfrm>
            <a:off x="6028267" y="1384478"/>
            <a:ext cx="5943600" cy="535531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 : Course avant</a:t>
            </a:r>
            <a:endParaRPr/>
          </a:p>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2 : Pas chassé à droite</a:t>
            </a:r>
            <a:endParaRPr/>
          </a:p>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3 : Course arrière</a:t>
            </a:r>
            <a:endParaRPr/>
          </a:p>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4 : Pas chassés à gauche</a:t>
            </a:r>
            <a:endParaRPr/>
          </a:p>
          <a:p>
            <a:pPr marL="0" marR="0" lvl="0" indent="0" algn="l" rtl="0">
              <a:spcBef>
                <a:spcPts val="0"/>
              </a:spcBef>
              <a:spcAft>
                <a:spcPts val="0"/>
              </a:spcAft>
              <a:buNone/>
            </a:pPr>
            <a:r>
              <a:rPr lang="fr-FR" sz="1800" b="1" u="sng">
                <a:solidFill>
                  <a:schemeClr val="dk1"/>
                </a:solidFill>
                <a:latin typeface="Century Gothic"/>
                <a:ea typeface="Century Gothic"/>
                <a:cs typeface="Century Gothic"/>
                <a:sym typeface="Century Gothic"/>
              </a:rPr>
              <a:t>CE</a:t>
            </a:r>
            <a:r>
              <a:rPr lang="fr-FR" sz="1800">
                <a:solidFill>
                  <a:schemeClr val="dk1"/>
                </a:solidFill>
                <a:latin typeface="Century Gothic"/>
                <a:ea typeface="Century Gothic"/>
                <a:cs typeface="Century Gothic"/>
                <a:sym typeface="Century Gothic"/>
              </a:rPr>
              <a:t> : Raquette haute</a:t>
            </a:r>
            <a:endParaRPr/>
          </a:p>
          <a:p>
            <a:pPr marL="0" marR="0" lvl="0" indent="0" algn="ctr" rtl="0">
              <a:spcBef>
                <a:spcPts val="0"/>
              </a:spcBef>
              <a:spcAft>
                <a:spcPts val="0"/>
              </a:spcAft>
              <a:buNone/>
            </a:pPr>
            <a:endParaRPr sz="1800" i="1" u="sng">
              <a:solidFill>
                <a:schemeClr val="dk1"/>
              </a:solidFill>
              <a:latin typeface="Century Gothic"/>
              <a:ea typeface="Century Gothic"/>
              <a:cs typeface="Century Gothic"/>
              <a:sym typeface="Century Gothic"/>
            </a:endParaRPr>
          </a:p>
          <a:p>
            <a:pPr marL="0" marR="0" lvl="0" indent="0" algn="ctr" rtl="0">
              <a:spcBef>
                <a:spcPts val="0"/>
              </a:spcBef>
              <a:spcAft>
                <a:spcPts val="0"/>
              </a:spcAft>
              <a:buNone/>
            </a:pPr>
            <a:r>
              <a:rPr lang="fr-FR" sz="1800" i="1" u="sng">
                <a:solidFill>
                  <a:schemeClr val="dk1"/>
                </a:solidFill>
                <a:latin typeface="Century Gothic"/>
                <a:ea typeface="Century Gothic"/>
                <a:cs typeface="Century Gothic"/>
                <a:sym typeface="Century Gothic"/>
              </a:rPr>
              <a:t>Evolution (1) : IDEM en jonglant </a:t>
            </a:r>
            <a:endParaRPr/>
          </a:p>
          <a:p>
            <a:pPr marL="0" marR="0" lvl="0" indent="0" algn="ctr" rtl="0">
              <a:spcBef>
                <a:spcPts val="0"/>
              </a:spcBef>
              <a:spcAft>
                <a:spcPts val="0"/>
              </a:spcAft>
              <a:buNone/>
            </a:pPr>
            <a:r>
              <a:rPr lang="fr-FR" sz="1800" i="1" u="sng">
                <a:solidFill>
                  <a:schemeClr val="dk1"/>
                </a:solidFill>
                <a:latin typeface="Century Gothic"/>
                <a:ea typeface="Century Gothic"/>
                <a:cs typeface="Century Gothic"/>
                <a:sym typeface="Century Gothic"/>
              </a:rPr>
              <a:t>(dissociation tête / tronc)</a:t>
            </a:r>
            <a:endParaRPr/>
          </a:p>
          <a:p>
            <a:pPr marL="0" marR="0" lvl="0" indent="0" algn="ctr" rtl="0">
              <a:spcBef>
                <a:spcPts val="0"/>
              </a:spcBef>
              <a:spcAft>
                <a:spcPts val="0"/>
              </a:spcAft>
              <a:buNone/>
            </a:pPr>
            <a:endParaRPr sz="1800" i="1" u="sng">
              <a:solidFill>
                <a:schemeClr val="dk1"/>
              </a:solidFill>
              <a:latin typeface="Century Gothic"/>
              <a:ea typeface="Century Gothic"/>
              <a:cs typeface="Century Gothic"/>
              <a:sym typeface="Century Gothic"/>
            </a:endParaRPr>
          </a:p>
          <a:p>
            <a:pPr marL="0" marR="0" lvl="0" indent="0" algn="ctr" rtl="0">
              <a:spcBef>
                <a:spcPts val="0"/>
              </a:spcBef>
              <a:spcAft>
                <a:spcPts val="0"/>
              </a:spcAft>
              <a:buNone/>
            </a:pPr>
            <a:r>
              <a:rPr lang="fr-FR" sz="1800" i="1" u="sng">
                <a:solidFill>
                  <a:schemeClr val="dk1"/>
                </a:solidFill>
                <a:latin typeface="Century Gothic"/>
                <a:ea typeface="Century Gothic"/>
                <a:cs typeface="Century Gothic"/>
                <a:sym typeface="Century Gothic"/>
              </a:rPr>
              <a:t>Evolution (2) en Shadow ou avec Lanceurs Volants</a:t>
            </a:r>
            <a:endParaRPr sz="1800">
              <a:solidFill>
                <a:schemeClr val="dk1"/>
              </a:solidFill>
              <a:latin typeface="Century Gothic"/>
              <a:ea typeface="Century Gothic"/>
              <a:cs typeface="Century Gothic"/>
              <a:sym typeface="Century Gothic"/>
            </a:endParaRPr>
          </a:p>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 : Course avant          + pivot et rush</a:t>
            </a:r>
            <a:endParaRPr/>
          </a:p>
          <a:p>
            <a:pPr marL="0" marR="0" lvl="0" indent="0" algn="l" rtl="0">
              <a:spcBef>
                <a:spcPts val="0"/>
              </a:spcBef>
              <a:spcAft>
                <a:spcPts val="0"/>
              </a:spcAft>
              <a:buNone/>
            </a:pPr>
            <a:endParaRPr sz="1800">
              <a:solidFill>
                <a:schemeClr val="dk1"/>
              </a:solidFill>
              <a:latin typeface="Century Gothic"/>
              <a:ea typeface="Century Gothic"/>
              <a:cs typeface="Century Gothic"/>
              <a:sym typeface="Century Gothic"/>
            </a:endParaRPr>
          </a:p>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2 : Pas chassé à droite        + fente et Contre A ou Lob (lift)</a:t>
            </a:r>
            <a:endParaRPr/>
          </a:p>
          <a:p>
            <a:pPr marL="0" marR="0" lvl="0" indent="0" algn="l" rtl="0">
              <a:spcBef>
                <a:spcPts val="0"/>
              </a:spcBef>
              <a:spcAft>
                <a:spcPts val="0"/>
              </a:spcAft>
              <a:buNone/>
            </a:pPr>
            <a:endParaRPr sz="1800">
              <a:solidFill>
                <a:schemeClr val="dk1"/>
              </a:solidFill>
              <a:latin typeface="Century Gothic"/>
              <a:ea typeface="Century Gothic"/>
              <a:cs typeface="Century Gothic"/>
              <a:sym typeface="Century Gothic"/>
            </a:endParaRPr>
          </a:p>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3 : course arrière         + pivot et pas chassés arrière</a:t>
            </a:r>
            <a:endParaRPr/>
          </a:p>
          <a:p>
            <a:pPr marL="0" marR="0" lvl="0" indent="0" algn="l" rtl="0">
              <a:spcBef>
                <a:spcPts val="0"/>
              </a:spcBef>
              <a:spcAft>
                <a:spcPts val="0"/>
              </a:spcAft>
              <a:buNone/>
            </a:pPr>
            <a:endParaRPr sz="1800">
              <a:solidFill>
                <a:schemeClr val="dk1"/>
              </a:solidFill>
              <a:latin typeface="Century Gothic"/>
              <a:ea typeface="Century Gothic"/>
              <a:cs typeface="Century Gothic"/>
              <a:sym typeface="Century Gothic"/>
            </a:endParaRPr>
          </a:p>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4 : Pas chassés à gauche         + pas croisé et dissociation haut/bas</a:t>
            </a:r>
            <a:endParaRPr/>
          </a:p>
        </p:txBody>
      </p:sp>
      <p:sp>
        <p:nvSpPr>
          <p:cNvPr id="836" name="Google Shape;836;p67"/>
          <p:cNvSpPr/>
          <p:nvPr/>
        </p:nvSpPr>
        <p:spPr>
          <a:xfrm>
            <a:off x="960966" y="4134099"/>
            <a:ext cx="347133" cy="455733"/>
          </a:xfrm>
          <a:prstGeom prst="triangle">
            <a:avLst>
              <a:gd name="adj" fmla="val 50000"/>
            </a:avLst>
          </a:prstGeom>
          <a:solidFill>
            <a:srgbClr val="0070C0"/>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0070C0"/>
              </a:solidFill>
              <a:latin typeface="Century Gothic"/>
              <a:ea typeface="Century Gothic"/>
              <a:cs typeface="Century Gothic"/>
              <a:sym typeface="Century Gothic"/>
            </a:endParaRPr>
          </a:p>
        </p:txBody>
      </p:sp>
      <p:sp>
        <p:nvSpPr>
          <p:cNvPr id="837" name="Google Shape;837;p67"/>
          <p:cNvSpPr/>
          <p:nvPr/>
        </p:nvSpPr>
        <p:spPr>
          <a:xfrm>
            <a:off x="4413249" y="4031035"/>
            <a:ext cx="347133" cy="455733"/>
          </a:xfrm>
          <a:prstGeom prst="triangle">
            <a:avLst>
              <a:gd name="adj" fmla="val 50000"/>
            </a:avLst>
          </a:prstGeom>
          <a:solidFill>
            <a:srgbClr val="0070C0"/>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0070C0"/>
              </a:solidFill>
              <a:latin typeface="Century Gothic"/>
              <a:ea typeface="Century Gothic"/>
              <a:cs typeface="Century Gothic"/>
              <a:sym typeface="Century Gothic"/>
            </a:endParaRPr>
          </a:p>
        </p:txBody>
      </p:sp>
      <p:sp>
        <p:nvSpPr>
          <p:cNvPr id="838" name="Google Shape;838;p67"/>
          <p:cNvSpPr/>
          <p:nvPr/>
        </p:nvSpPr>
        <p:spPr>
          <a:xfrm>
            <a:off x="2569632" y="5392582"/>
            <a:ext cx="347133" cy="455733"/>
          </a:xfrm>
          <a:prstGeom prst="triangle">
            <a:avLst>
              <a:gd name="adj" fmla="val 50000"/>
            </a:avLst>
          </a:prstGeom>
          <a:solidFill>
            <a:srgbClr val="0070C0"/>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0070C0"/>
              </a:solidFill>
              <a:latin typeface="Century Gothic"/>
              <a:ea typeface="Century Gothic"/>
              <a:cs typeface="Century Gothic"/>
              <a:sym typeface="Century Gothic"/>
            </a:endParaRPr>
          </a:p>
        </p:txBody>
      </p:sp>
      <p:sp>
        <p:nvSpPr>
          <p:cNvPr id="839" name="Google Shape;839;p67"/>
          <p:cNvSpPr/>
          <p:nvPr/>
        </p:nvSpPr>
        <p:spPr>
          <a:xfrm>
            <a:off x="8094132" y="4021899"/>
            <a:ext cx="347133" cy="455733"/>
          </a:xfrm>
          <a:prstGeom prst="triangle">
            <a:avLst>
              <a:gd name="adj" fmla="val 50000"/>
            </a:avLst>
          </a:prstGeom>
          <a:solidFill>
            <a:srgbClr val="0070C0"/>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0070C0"/>
              </a:solidFill>
              <a:latin typeface="Century Gothic"/>
              <a:ea typeface="Century Gothic"/>
              <a:cs typeface="Century Gothic"/>
              <a:sym typeface="Century Gothic"/>
            </a:endParaRPr>
          </a:p>
        </p:txBody>
      </p:sp>
      <p:sp>
        <p:nvSpPr>
          <p:cNvPr id="840" name="Google Shape;840;p67"/>
          <p:cNvSpPr/>
          <p:nvPr/>
        </p:nvSpPr>
        <p:spPr>
          <a:xfrm>
            <a:off x="3075515" y="3166867"/>
            <a:ext cx="347133" cy="455733"/>
          </a:xfrm>
          <a:prstGeom prst="triangle">
            <a:avLst>
              <a:gd name="adj" fmla="val 50000"/>
            </a:avLst>
          </a:prstGeom>
          <a:solidFill>
            <a:srgbClr val="0070C0"/>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0070C0"/>
              </a:solidFill>
              <a:latin typeface="Century Gothic"/>
              <a:ea typeface="Century Gothic"/>
              <a:cs typeface="Century Gothic"/>
              <a:sym typeface="Century Gothic"/>
            </a:endParaRPr>
          </a:p>
        </p:txBody>
      </p:sp>
      <p:sp>
        <p:nvSpPr>
          <p:cNvPr id="841" name="Google Shape;841;p67"/>
          <p:cNvSpPr/>
          <p:nvPr/>
        </p:nvSpPr>
        <p:spPr>
          <a:xfrm>
            <a:off x="8650807" y="4564814"/>
            <a:ext cx="347133" cy="455733"/>
          </a:xfrm>
          <a:prstGeom prst="triangle">
            <a:avLst>
              <a:gd name="adj" fmla="val 50000"/>
            </a:avLst>
          </a:prstGeom>
          <a:solidFill>
            <a:srgbClr val="0070C0"/>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0070C0"/>
              </a:solidFill>
              <a:latin typeface="Century Gothic"/>
              <a:ea typeface="Century Gothic"/>
              <a:cs typeface="Century Gothic"/>
              <a:sym typeface="Century Gothic"/>
            </a:endParaRPr>
          </a:p>
        </p:txBody>
      </p:sp>
      <p:sp>
        <p:nvSpPr>
          <p:cNvPr id="842" name="Google Shape;842;p67"/>
          <p:cNvSpPr/>
          <p:nvPr/>
        </p:nvSpPr>
        <p:spPr>
          <a:xfrm>
            <a:off x="8049674" y="5368299"/>
            <a:ext cx="347133" cy="455733"/>
          </a:xfrm>
          <a:prstGeom prst="triangle">
            <a:avLst>
              <a:gd name="adj" fmla="val 50000"/>
            </a:avLst>
          </a:prstGeom>
          <a:solidFill>
            <a:srgbClr val="0070C0"/>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0070C0"/>
              </a:solidFill>
              <a:latin typeface="Century Gothic"/>
              <a:ea typeface="Century Gothic"/>
              <a:cs typeface="Century Gothic"/>
              <a:sym typeface="Century Gothic"/>
            </a:endParaRPr>
          </a:p>
        </p:txBody>
      </p:sp>
      <p:sp>
        <p:nvSpPr>
          <p:cNvPr id="843" name="Google Shape;843;p67"/>
          <p:cNvSpPr/>
          <p:nvPr/>
        </p:nvSpPr>
        <p:spPr>
          <a:xfrm>
            <a:off x="9032812" y="5848315"/>
            <a:ext cx="347133" cy="455733"/>
          </a:xfrm>
          <a:prstGeom prst="triangle">
            <a:avLst>
              <a:gd name="adj" fmla="val 50000"/>
            </a:avLst>
          </a:prstGeom>
          <a:solidFill>
            <a:srgbClr val="0070C0"/>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0070C0"/>
              </a:solidFill>
              <a:latin typeface="Century Gothic"/>
              <a:ea typeface="Century Gothic"/>
              <a:cs typeface="Century Gothic"/>
              <a:sym typeface="Century Gothic"/>
            </a:endParaRPr>
          </a:p>
        </p:txBody>
      </p:sp>
      <p:sp>
        <p:nvSpPr>
          <p:cNvPr id="844" name="Google Shape;844;p67">
            <a:hlinkClick r:id="rId4" action="ppaction://hlinksldjump"/>
          </p:cNvPr>
          <p:cNvSpPr txBox="1"/>
          <p:nvPr/>
        </p:nvSpPr>
        <p:spPr>
          <a:xfrm>
            <a:off x="9872133" y="321733"/>
            <a:ext cx="2099734" cy="400110"/>
          </a:xfrm>
          <a:prstGeom prst="rect">
            <a:avLst/>
          </a:prstGeom>
          <a:solidFill>
            <a:schemeClr val="dk1"/>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a:solidFill>
                  <a:schemeClr val="lt1"/>
                </a:solidFill>
                <a:latin typeface="Century Gothic"/>
                <a:ea typeface="Century Gothic"/>
                <a:cs typeface="Century Gothic"/>
                <a:sym typeface="Century Gothic"/>
              </a:rPr>
              <a:t>RETOUR </a:t>
            </a:r>
            <a:endParaRPr/>
          </a:p>
        </p:txBody>
      </p:sp>
      <p:pic>
        <p:nvPicPr>
          <p:cNvPr id="845" name="Google Shape;845;p67"/>
          <p:cNvPicPr preferRelativeResize="0"/>
          <p:nvPr/>
        </p:nvPicPr>
        <p:blipFill rotWithShape="1">
          <a:blip r:embed="rId5">
            <a:alphaModFix/>
          </a:blip>
          <a:srcRect/>
          <a:stretch/>
        </p:blipFill>
        <p:spPr>
          <a:xfrm>
            <a:off x="10411969" y="1264555"/>
            <a:ext cx="1559898" cy="1559898"/>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849"/>
        <p:cNvGrpSpPr/>
        <p:nvPr/>
      </p:nvGrpSpPr>
      <p:grpSpPr>
        <a:xfrm>
          <a:off x="0" y="0"/>
          <a:ext cx="0" cy="0"/>
          <a:chOff x="0" y="0"/>
          <a:chExt cx="0" cy="0"/>
        </a:xfrm>
      </p:grpSpPr>
      <p:sp>
        <p:nvSpPr>
          <p:cNvPr id="850" name="Google Shape;850;p68"/>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62626"/>
              </a:buClr>
              <a:buSzPts val="3600"/>
              <a:buFont typeface="Century Gothic"/>
              <a:buNone/>
            </a:pPr>
            <a:r>
              <a:rPr lang="fr-FR"/>
              <a:t>Echauffement / LE W ou LE M</a:t>
            </a:r>
            <a:endParaRPr/>
          </a:p>
        </p:txBody>
      </p:sp>
      <p:pic>
        <p:nvPicPr>
          <p:cNvPr id="851" name="Google Shape;851;p68"/>
          <p:cNvPicPr preferRelativeResize="0"/>
          <p:nvPr/>
        </p:nvPicPr>
        <p:blipFill rotWithShape="1">
          <a:blip r:embed="rId3">
            <a:alphaModFix/>
          </a:blip>
          <a:srcRect l="20707" r="20722"/>
          <a:stretch/>
        </p:blipFill>
        <p:spPr>
          <a:xfrm>
            <a:off x="135466" y="1608667"/>
            <a:ext cx="5791200" cy="5569994"/>
          </a:xfrm>
          <a:prstGeom prst="rect">
            <a:avLst/>
          </a:prstGeom>
          <a:noFill/>
          <a:ln>
            <a:noFill/>
          </a:ln>
        </p:spPr>
      </p:pic>
      <p:cxnSp>
        <p:nvCxnSpPr>
          <p:cNvPr id="852" name="Google Shape;852;p68"/>
          <p:cNvCxnSpPr/>
          <p:nvPr/>
        </p:nvCxnSpPr>
        <p:spPr>
          <a:xfrm>
            <a:off x="1284806" y="3813948"/>
            <a:ext cx="211676" cy="2034366"/>
          </a:xfrm>
          <a:prstGeom prst="straightConnector1">
            <a:avLst/>
          </a:prstGeom>
          <a:noFill/>
          <a:ln w="76200" cap="flat" cmpd="sng">
            <a:solidFill>
              <a:srgbClr val="FF0000"/>
            </a:solidFill>
            <a:prstDash val="solid"/>
            <a:round/>
            <a:headEnd type="oval" w="med" len="med"/>
            <a:tailEnd type="triangle" w="med" len="med"/>
          </a:ln>
        </p:spPr>
      </p:cxnSp>
      <p:cxnSp>
        <p:nvCxnSpPr>
          <p:cNvPr id="853" name="Google Shape;853;p68"/>
          <p:cNvCxnSpPr/>
          <p:nvPr/>
        </p:nvCxnSpPr>
        <p:spPr>
          <a:xfrm>
            <a:off x="2916765" y="3813948"/>
            <a:ext cx="1377942" cy="2034366"/>
          </a:xfrm>
          <a:prstGeom prst="straightConnector1">
            <a:avLst/>
          </a:prstGeom>
          <a:noFill/>
          <a:ln w="76200" cap="flat" cmpd="sng">
            <a:solidFill>
              <a:srgbClr val="FF0000"/>
            </a:solidFill>
            <a:prstDash val="solid"/>
            <a:round/>
            <a:headEnd type="oval" w="med" len="med"/>
            <a:tailEnd type="triangle" w="med" len="med"/>
          </a:ln>
        </p:spPr>
      </p:cxnSp>
      <p:cxnSp>
        <p:nvCxnSpPr>
          <p:cNvPr id="854" name="Google Shape;854;p68"/>
          <p:cNvCxnSpPr/>
          <p:nvPr/>
        </p:nvCxnSpPr>
        <p:spPr>
          <a:xfrm rot="10800000" flipH="1">
            <a:off x="4270380" y="3634845"/>
            <a:ext cx="236003" cy="2188313"/>
          </a:xfrm>
          <a:prstGeom prst="straightConnector1">
            <a:avLst/>
          </a:prstGeom>
          <a:noFill/>
          <a:ln w="76200" cap="flat" cmpd="sng">
            <a:solidFill>
              <a:srgbClr val="FF0000"/>
            </a:solidFill>
            <a:prstDash val="solid"/>
            <a:round/>
            <a:headEnd type="oval" w="med" len="med"/>
            <a:tailEnd type="triangle" w="med" len="med"/>
          </a:ln>
        </p:spPr>
      </p:cxnSp>
      <p:cxnSp>
        <p:nvCxnSpPr>
          <p:cNvPr id="855" name="Google Shape;855;p68"/>
          <p:cNvCxnSpPr/>
          <p:nvPr/>
        </p:nvCxnSpPr>
        <p:spPr>
          <a:xfrm rot="10800000" flipH="1">
            <a:off x="1693334" y="3582294"/>
            <a:ext cx="1223431" cy="2240864"/>
          </a:xfrm>
          <a:prstGeom prst="straightConnector1">
            <a:avLst/>
          </a:prstGeom>
          <a:noFill/>
          <a:ln w="76200" cap="flat" cmpd="sng">
            <a:solidFill>
              <a:srgbClr val="FF0000"/>
            </a:solidFill>
            <a:prstDash val="solid"/>
            <a:round/>
            <a:headEnd type="oval" w="med" len="med"/>
            <a:tailEnd type="triangle" w="med" len="med"/>
          </a:ln>
        </p:spPr>
      </p:cxnSp>
      <p:pic>
        <p:nvPicPr>
          <p:cNvPr id="856" name="Google Shape;856;p68"/>
          <p:cNvPicPr preferRelativeResize="0"/>
          <p:nvPr/>
        </p:nvPicPr>
        <p:blipFill rotWithShape="1">
          <a:blip r:embed="rId3">
            <a:alphaModFix/>
          </a:blip>
          <a:srcRect l="20707" r="20722"/>
          <a:stretch/>
        </p:blipFill>
        <p:spPr>
          <a:xfrm>
            <a:off x="6529392" y="1570568"/>
            <a:ext cx="5791200" cy="5569994"/>
          </a:xfrm>
          <a:prstGeom prst="rect">
            <a:avLst/>
          </a:prstGeom>
          <a:noFill/>
          <a:ln>
            <a:noFill/>
          </a:ln>
        </p:spPr>
      </p:pic>
      <p:cxnSp>
        <p:nvCxnSpPr>
          <p:cNvPr id="857" name="Google Shape;857;p68"/>
          <p:cNvCxnSpPr/>
          <p:nvPr/>
        </p:nvCxnSpPr>
        <p:spPr>
          <a:xfrm rot="10800000" flipH="1">
            <a:off x="7280281" y="3582295"/>
            <a:ext cx="610652" cy="2266020"/>
          </a:xfrm>
          <a:prstGeom prst="straightConnector1">
            <a:avLst/>
          </a:prstGeom>
          <a:noFill/>
          <a:ln w="76200" cap="flat" cmpd="sng">
            <a:solidFill>
              <a:srgbClr val="FF0000"/>
            </a:solidFill>
            <a:prstDash val="solid"/>
            <a:round/>
            <a:headEnd type="oval" w="med" len="med"/>
            <a:tailEnd type="triangle" w="med" len="med"/>
          </a:ln>
        </p:spPr>
      </p:cxnSp>
      <p:cxnSp>
        <p:nvCxnSpPr>
          <p:cNvPr id="858" name="Google Shape;858;p68"/>
          <p:cNvCxnSpPr/>
          <p:nvPr/>
        </p:nvCxnSpPr>
        <p:spPr>
          <a:xfrm rot="10800000" flipH="1">
            <a:off x="9319154" y="3582295"/>
            <a:ext cx="1298046" cy="2227920"/>
          </a:xfrm>
          <a:prstGeom prst="straightConnector1">
            <a:avLst/>
          </a:prstGeom>
          <a:noFill/>
          <a:ln w="76200" cap="flat" cmpd="sng">
            <a:solidFill>
              <a:srgbClr val="FF0000"/>
            </a:solidFill>
            <a:prstDash val="solid"/>
            <a:round/>
            <a:headEnd type="oval" w="med" len="med"/>
            <a:tailEnd type="triangle" w="med" len="med"/>
          </a:ln>
        </p:spPr>
      </p:cxnSp>
      <p:cxnSp>
        <p:nvCxnSpPr>
          <p:cNvPr id="859" name="Google Shape;859;p68"/>
          <p:cNvCxnSpPr/>
          <p:nvPr/>
        </p:nvCxnSpPr>
        <p:spPr>
          <a:xfrm>
            <a:off x="10617200" y="3634845"/>
            <a:ext cx="762000" cy="2188313"/>
          </a:xfrm>
          <a:prstGeom prst="straightConnector1">
            <a:avLst/>
          </a:prstGeom>
          <a:noFill/>
          <a:ln w="76200" cap="flat" cmpd="sng">
            <a:solidFill>
              <a:srgbClr val="FF0000"/>
            </a:solidFill>
            <a:prstDash val="solid"/>
            <a:round/>
            <a:headEnd type="oval" w="med" len="med"/>
            <a:tailEnd type="triangle" w="med" len="med"/>
          </a:ln>
        </p:spPr>
      </p:cxnSp>
      <p:cxnSp>
        <p:nvCxnSpPr>
          <p:cNvPr id="860" name="Google Shape;860;p68"/>
          <p:cNvCxnSpPr/>
          <p:nvPr/>
        </p:nvCxnSpPr>
        <p:spPr>
          <a:xfrm>
            <a:off x="7941733" y="3582295"/>
            <a:ext cx="1377421" cy="2240863"/>
          </a:xfrm>
          <a:prstGeom prst="straightConnector1">
            <a:avLst/>
          </a:prstGeom>
          <a:noFill/>
          <a:ln w="76200" cap="flat" cmpd="sng">
            <a:solidFill>
              <a:srgbClr val="FF0000"/>
            </a:solidFill>
            <a:prstDash val="solid"/>
            <a:round/>
            <a:headEnd type="oval" w="med" len="med"/>
            <a:tailEnd type="triangle" w="med" len="med"/>
          </a:ln>
        </p:spPr>
      </p:cxnSp>
      <p:sp>
        <p:nvSpPr>
          <p:cNvPr id="861" name="Google Shape;861;p68">
            <a:hlinkClick r:id="rId4" action="ppaction://hlinksldjump"/>
          </p:cNvPr>
          <p:cNvSpPr txBox="1"/>
          <p:nvPr/>
        </p:nvSpPr>
        <p:spPr>
          <a:xfrm>
            <a:off x="9872133" y="321733"/>
            <a:ext cx="2099734" cy="400110"/>
          </a:xfrm>
          <a:prstGeom prst="rect">
            <a:avLst/>
          </a:prstGeom>
          <a:solidFill>
            <a:schemeClr val="dk1"/>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a:solidFill>
                  <a:schemeClr val="lt1"/>
                </a:solidFill>
                <a:latin typeface="Century Gothic"/>
                <a:ea typeface="Century Gothic"/>
                <a:cs typeface="Century Gothic"/>
                <a:sym typeface="Century Gothic"/>
              </a:rPr>
              <a:t>RETOUR </a:t>
            </a:r>
            <a:endParaRPr/>
          </a:p>
        </p:txBody>
      </p:sp>
      <p:pic>
        <p:nvPicPr>
          <p:cNvPr id="862" name="Google Shape;862;p68"/>
          <p:cNvPicPr preferRelativeResize="0"/>
          <p:nvPr/>
        </p:nvPicPr>
        <p:blipFill rotWithShape="1">
          <a:blip r:embed="rId5">
            <a:alphaModFix/>
          </a:blip>
          <a:srcRect/>
          <a:stretch/>
        </p:blipFill>
        <p:spPr>
          <a:xfrm>
            <a:off x="10724663" y="757543"/>
            <a:ext cx="1559898" cy="1559898"/>
          </a:xfrm>
          <a:prstGeom prst="rect">
            <a:avLst/>
          </a:prstGeom>
          <a:noFill/>
          <a:ln>
            <a:noFill/>
          </a:ln>
        </p:spPr>
      </p:pic>
      <p:sp>
        <p:nvSpPr>
          <p:cNvPr id="863" name="Google Shape;863;p68"/>
          <p:cNvSpPr txBox="1"/>
          <p:nvPr/>
        </p:nvSpPr>
        <p:spPr>
          <a:xfrm>
            <a:off x="4185540" y="1424001"/>
            <a:ext cx="437812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Mêmes Principes que « le rectangle » </a:t>
            </a:r>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867"/>
        <p:cNvGrpSpPr/>
        <p:nvPr/>
      </p:nvGrpSpPr>
      <p:grpSpPr>
        <a:xfrm>
          <a:off x="0" y="0"/>
          <a:ext cx="0" cy="0"/>
          <a:chOff x="0" y="0"/>
          <a:chExt cx="0" cy="0"/>
        </a:xfrm>
      </p:grpSpPr>
      <p:sp>
        <p:nvSpPr>
          <p:cNvPr id="868" name="Google Shape;868;p69"/>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62626"/>
              </a:buClr>
              <a:buSzPts val="3600"/>
              <a:buFont typeface="Century Gothic"/>
              <a:buNone/>
            </a:pPr>
            <a:r>
              <a:rPr lang="fr-FR"/>
              <a:t>Echauffement / LE NŒUD PAPILLON</a:t>
            </a:r>
            <a:endParaRPr/>
          </a:p>
        </p:txBody>
      </p:sp>
      <p:pic>
        <p:nvPicPr>
          <p:cNvPr id="869" name="Google Shape;869;p69"/>
          <p:cNvPicPr preferRelativeResize="0"/>
          <p:nvPr/>
        </p:nvPicPr>
        <p:blipFill rotWithShape="1">
          <a:blip r:embed="rId3">
            <a:alphaModFix/>
          </a:blip>
          <a:srcRect l="20707" r="20722"/>
          <a:stretch/>
        </p:blipFill>
        <p:spPr>
          <a:xfrm>
            <a:off x="135466" y="1608667"/>
            <a:ext cx="5791200" cy="5569994"/>
          </a:xfrm>
          <a:prstGeom prst="rect">
            <a:avLst/>
          </a:prstGeom>
          <a:noFill/>
          <a:ln>
            <a:noFill/>
          </a:ln>
        </p:spPr>
      </p:pic>
      <p:cxnSp>
        <p:nvCxnSpPr>
          <p:cNvPr id="870" name="Google Shape;870;p69"/>
          <p:cNvCxnSpPr/>
          <p:nvPr/>
        </p:nvCxnSpPr>
        <p:spPr>
          <a:xfrm rot="10800000">
            <a:off x="4506383" y="3582294"/>
            <a:ext cx="590550" cy="2227921"/>
          </a:xfrm>
          <a:prstGeom prst="straightConnector1">
            <a:avLst/>
          </a:prstGeom>
          <a:noFill/>
          <a:ln w="76200" cap="flat" cmpd="sng">
            <a:solidFill>
              <a:srgbClr val="FF0000"/>
            </a:solidFill>
            <a:prstDash val="solid"/>
            <a:round/>
            <a:headEnd type="oval" w="med" len="med"/>
            <a:tailEnd type="triangle" w="med" len="med"/>
          </a:ln>
        </p:spPr>
      </p:cxnSp>
      <p:cxnSp>
        <p:nvCxnSpPr>
          <p:cNvPr id="871" name="Google Shape;871;p69"/>
          <p:cNvCxnSpPr/>
          <p:nvPr/>
        </p:nvCxnSpPr>
        <p:spPr>
          <a:xfrm flipH="1">
            <a:off x="863600" y="3634845"/>
            <a:ext cx="3642783" cy="2213470"/>
          </a:xfrm>
          <a:prstGeom prst="straightConnector1">
            <a:avLst/>
          </a:prstGeom>
          <a:noFill/>
          <a:ln w="76200" cap="flat" cmpd="sng">
            <a:solidFill>
              <a:srgbClr val="FF0000"/>
            </a:solidFill>
            <a:prstDash val="solid"/>
            <a:round/>
            <a:headEnd type="oval" w="med" len="med"/>
            <a:tailEnd type="triangle" w="med" len="med"/>
          </a:ln>
        </p:spPr>
      </p:cxnSp>
      <p:cxnSp>
        <p:nvCxnSpPr>
          <p:cNvPr id="872" name="Google Shape;872;p69"/>
          <p:cNvCxnSpPr/>
          <p:nvPr/>
        </p:nvCxnSpPr>
        <p:spPr>
          <a:xfrm>
            <a:off x="1456267" y="3634845"/>
            <a:ext cx="3640666" cy="2213470"/>
          </a:xfrm>
          <a:prstGeom prst="straightConnector1">
            <a:avLst/>
          </a:prstGeom>
          <a:noFill/>
          <a:ln w="76200" cap="flat" cmpd="sng">
            <a:solidFill>
              <a:srgbClr val="FF0000"/>
            </a:solidFill>
            <a:prstDash val="solid"/>
            <a:round/>
            <a:headEnd type="oval" w="med" len="med"/>
            <a:tailEnd type="triangle" w="med" len="med"/>
          </a:ln>
        </p:spPr>
      </p:cxnSp>
      <p:cxnSp>
        <p:nvCxnSpPr>
          <p:cNvPr id="873" name="Google Shape;873;p69"/>
          <p:cNvCxnSpPr/>
          <p:nvPr/>
        </p:nvCxnSpPr>
        <p:spPr>
          <a:xfrm rot="10800000" flipH="1">
            <a:off x="863600" y="3634845"/>
            <a:ext cx="592667" cy="2213470"/>
          </a:xfrm>
          <a:prstGeom prst="straightConnector1">
            <a:avLst/>
          </a:prstGeom>
          <a:noFill/>
          <a:ln w="76200" cap="flat" cmpd="sng">
            <a:solidFill>
              <a:srgbClr val="FF0000"/>
            </a:solidFill>
            <a:prstDash val="solid"/>
            <a:round/>
            <a:headEnd type="oval" w="med" len="med"/>
            <a:tailEnd type="triangle" w="med" len="med"/>
          </a:ln>
        </p:spPr>
      </p:cxnSp>
      <p:sp>
        <p:nvSpPr>
          <p:cNvPr id="874" name="Google Shape;874;p69"/>
          <p:cNvSpPr txBox="1"/>
          <p:nvPr/>
        </p:nvSpPr>
        <p:spPr>
          <a:xfrm>
            <a:off x="6028267" y="1384478"/>
            <a:ext cx="5943600" cy="286232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Suivant l’ordre des déplacements, le type de déplacements et les CE rattachés seront différents</a:t>
            </a:r>
            <a:endParaRPr/>
          </a:p>
          <a:p>
            <a:pPr marL="0" marR="0" lvl="0" indent="0" algn="l" rtl="0">
              <a:spcBef>
                <a:spcPts val="0"/>
              </a:spcBef>
              <a:spcAft>
                <a:spcPts val="0"/>
              </a:spcAft>
              <a:buNone/>
            </a:pPr>
            <a:endParaRPr sz="1800">
              <a:solidFill>
                <a:schemeClr val="dk1"/>
              </a:solidFill>
              <a:latin typeface="Century Gothic"/>
              <a:ea typeface="Century Gothic"/>
              <a:cs typeface="Century Gothic"/>
              <a:sym typeface="Century Gothic"/>
            </a:endParaRPr>
          </a:p>
          <a:p>
            <a:pPr marL="0" marR="0" lvl="0" indent="0" algn="ctr" rtl="0">
              <a:spcBef>
                <a:spcPts val="0"/>
              </a:spcBef>
              <a:spcAft>
                <a:spcPts val="0"/>
              </a:spcAft>
              <a:buNone/>
            </a:pPr>
            <a:endParaRPr sz="1800" i="1" u="sng">
              <a:solidFill>
                <a:schemeClr val="dk1"/>
              </a:solidFill>
              <a:latin typeface="Century Gothic"/>
              <a:ea typeface="Century Gothic"/>
              <a:cs typeface="Century Gothic"/>
              <a:sym typeface="Century Gothic"/>
            </a:endParaRPr>
          </a:p>
          <a:p>
            <a:pPr marL="0" marR="0" lvl="0" indent="0" algn="l" rtl="0">
              <a:spcBef>
                <a:spcPts val="0"/>
              </a:spcBef>
              <a:spcAft>
                <a:spcPts val="0"/>
              </a:spcAft>
              <a:buNone/>
            </a:pPr>
            <a:endParaRPr sz="1800">
              <a:solidFill>
                <a:schemeClr val="dk1"/>
              </a:solidFill>
              <a:latin typeface="Century Gothic"/>
              <a:ea typeface="Century Gothic"/>
              <a:cs typeface="Century Gothic"/>
              <a:sym typeface="Century Gothic"/>
            </a:endParaRPr>
          </a:p>
          <a:p>
            <a:pPr marL="0" marR="0" lvl="0" indent="0" algn="l" rtl="0">
              <a:spcBef>
                <a:spcPts val="0"/>
              </a:spcBef>
              <a:spcAft>
                <a:spcPts val="0"/>
              </a:spcAft>
              <a:buNone/>
            </a:pPr>
            <a:endParaRPr sz="1800">
              <a:solidFill>
                <a:schemeClr val="dk1"/>
              </a:solidFill>
              <a:latin typeface="Century Gothic"/>
              <a:ea typeface="Century Gothic"/>
              <a:cs typeface="Century Gothic"/>
              <a:sym typeface="Century Gothic"/>
            </a:endParaRPr>
          </a:p>
          <a:p>
            <a:pPr marL="0" marR="0" lvl="0" indent="0" algn="l" rtl="0">
              <a:spcBef>
                <a:spcPts val="0"/>
              </a:spcBef>
              <a:spcAft>
                <a:spcPts val="0"/>
              </a:spcAft>
              <a:buNone/>
            </a:pPr>
            <a:endParaRPr sz="1800">
              <a:solidFill>
                <a:schemeClr val="dk1"/>
              </a:solidFill>
              <a:latin typeface="Century Gothic"/>
              <a:ea typeface="Century Gothic"/>
              <a:cs typeface="Century Gothic"/>
              <a:sym typeface="Century Gothic"/>
            </a:endParaRPr>
          </a:p>
          <a:p>
            <a:pPr marL="0" marR="0" lvl="0" indent="0" algn="l" rtl="0">
              <a:spcBef>
                <a:spcPts val="0"/>
              </a:spcBef>
              <a:spcAft>
                <a:spcPts val="0"/>
              </a:spcAft>
              <a:buNone/>
            </a:pPr>
            <a:endParaRPr sz="1800">
              <a:solidFill>
                <a:schemeClr val="dk1"/>
              </a:solidFill>
              <a:latin typeface="Century Gothic"/>
              <a:ea typeface="Century Gothic"/>
              <a:cs typeface="Century Gothic"/>
              <a:sym typeface="Century Gothic"/>
            </a:endParaRPr>
          </a:p>
          <a:p>
            <a:pPr marL="0" marR="0" lvl="0" indent="0" algn="l" rtl="0">
              <a:spcBef>
                <a:spcPts val="0"/>
              </a:spcBef>
              <a:spcAft>
                <a:spcPts val="0"/>
              </a:spcAft>
              <a:buNone/>
            </a:pPr>
            <a:endParaRPr sz="1800">
              <a:solidFill>
                <a:schemeClr val="dk1"/>
              </a:solidFill>
              <a:latin typeface="Century Gothic"/>
              <a:ea typeface="Century Gothic"/>
              <a:cs typeface="Century Gothic"/>
              <a:sym typeface="Century Gothic"/>
            </a:endParaRPr>
          </a:p>
          <a:p>
            <a:pPr marL="0" marR="0" lvl="0" indent="0" algn="l" rtl="0">
              <a:spcBef>
                <a:spcPts val="0"/>
              </a:spcBef>
              <a:spcAft>
                <a:spcPts val="0"/>
              </a:spcAft>
              <a:buNone/>
            </a:pPr>
            <a:endParaRPr sz="1800">
              <a:solidFill>
                <a:schemeClr val="dk1"/>
              </a:solidFill>
              <a:latin typeface="Century Gothic"/>
              <a:ea typeface="Century Gothic"/>
              <a:cs typeface="Century Gothic"/>
              <a:sym typeface="Century Gothic"/>
            </a:endParaRPr>
          </a:p>
        </p:txBody>
      </p:sp>
      <p:sp>
        <p:nvSpPr>
          <p:cNvPr id="875" name="Google Shape;875;p69">
            <a:hlinkClick r:id="rId4" action="ppaction://hlinksldjump"/>
          </p:cNvPr>
          <p:cNvSpPr txBox="1"/>
          <p:nvPr/>
        </p:nvSpPr>
        <p:spPr>
          <a:xfrm>
            <a:off x="9872133" y="321733"/>
            <a:ext cx="2099734" cy="400110"/>
          </a:xfrm>
          <a:prstGeom prst="rect">
            <a:avLst/>
          </a:prstGeom>
          <a:solidFill>
            <a:schemeClr val="dk1"/>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a:solidFill>
                  <a:schemeClr val="lt1"/>
                </a:solidFill>
                <a:latin typeface="Century Gothic"/>
                <a:ea typeface="Century Gothic"/>
                <a:cs typeface="Century Gothic"/>
                <a:sym typeface="Century Gothic"/>
              </a:rPr>
              <a:t>RETOUR </a:t>
            </a:r>
            <a:endParaRPr/>
          </a:p>
        </p:txBody>
      </p:sp>
      <p:pic>
        <p:nvPicPr>
          <p:cNvPr id="876" name="Google Shape;876;p69"/>
          <p:cNvPicPr preferRelativeResize="0"/>
          <p:nvPr/>
        </p:nvPicPr>
        <p:blipFill rotWithShape="1">
          <a:blip r:embed="rId5">
            <a:alphaModFix/>
          </a:blip>
          <a:srcRect/>
          <a:stretch/>
        </p:blipFill>
        <p:spPr>
          <a:xfrm>
            <a:off x="10513570" y="2567635"/>
            <a:ext cx="1559898" cy="1559898"/>
          </a:xfrm>
          <a:prstGeom prst="rect">
            <a:avLst/>
          </a:prstGeom>
          <a:noFill/>
          <a:ln>
            <a:noFill/>
          </a:ln>
        </p:spPr>
      </p:pic>
      <p:sp>
        <p:nvSpPr>
          <p:cNvPr id="877" name="Google Shape;877;p69"/>
          <p:cNvSpPr txBox="1"/>
          <p:nvPr/>
        </p:nvSpPr>
        <p:spPr>
          <a:xfrm>
            <a:off x="6915397" y="4556914"/>
            <a:ext cx="437812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Mêmes Principes que « le rectangle » </a:t>
            </a:r>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881"/>
        <p:cNvGrpSpPr/>
        <p:nvPr/>
      </p:nvGrpSpPr>
      <p:grpSpPr>
        <a:xfrm>
          <a:off x="0" y="0"/>
          <a:ext cx="0" cy="0"/>
          <a:chOff x="0" y="0"/>
          <a:chExt cx="0" cy="0"/>
        </a:xfrm>
      </p:grpSpPr>
      <p:pic>
        <p:nvPicPr>
          <p:cNvPr id="882" name="Google Shape;882;p70"/>
          <p:cNvPicPr preferRelativeResize="0"/>
          <p:nvPr/>
        </p:nvPicPr>
        <p:blipFill rotWithShape="1">
          <a:blip r:embed="rId3">
            <a:alphaModFix/>
          </a:blip>
          <a:srcRect/>
          <a:stretch/>
        </p:blipFill>
        <p:spPr>
          <a:xfrm>
            <a:off x="-100271" y="1943867"/>
            <a:ext cx="8186207" cy="4605866"/>
          </a:xfrm>
          <a:prstGeom prst="rect">
            <a:avLst/>
          </a:prstGeom>
          <a:noFill/>
          <a:ln>
            <a:noFill/>
          </a:ln>
        </p:spPr>
      </p:pic>
      <p:sp>
        <p:nvSpPr>
          <p:cNvPr id="883" name="Google Shape;883;p70"/>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62626"/>
              </a:buClr>
              <a:buSzPts val="3600"/>
              <a:buFont typeface="Century Gothic"/>
              <a:buNone/>
            </a:pPr>
            <a:r>
              <a:rPr lang="fr-FR" dirty="0"/>
              <a:t>Echauffement / DEPLACEMENTS FLASH</a:t>
            </a:r>
            <a:endParaRPr dirty="0"/>
          </a:p>
        </p:txBody>
      </p:sp>
      <p:sp>
        <p:nvSpPr>
          <p:cNvPr id="884" name="Google Shape;884;p70"/>
          <p:cNvSpPr txBox="1"/>
          <p:nvPr/>
        </p:nvSpPr>
        <p:spPr>
          <a:xfrm>
            <a:off x="1066797" y="1384478"/>
            <a:ext cx="10905069" cy="147732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b="1" u="sng">
                <a:solidFill>
                  <a:schemeClr val="dk1"/>
                </a:solidFill>
                <a:latin typeface="Century Gothic"/>
                <a:ea typeface="Century Gothic"/>
                <a:cs typeface="Century Gothic"/>
                <a:sym typeface="Century Gothic"/>
              </a:rPr>
              <a:t>BUT :</a:t>
            </a:r>
            <a:r>
              <a:rPr lang="fr-FR" sz="1800">
                <a:solidFill>
                  <a:schemeClr val="dk1"/>
                </a:solidFill>
                <a:latin typeface="Century Gothic"/>
                <a:ea typeface="Century Gothic"/>
                <a:cs typeface="Century Gothic"/>
                <a:sym typeface="Century Gothic"/>
              </a:rPr>
              <a:t> gagner sa course en réalisant les déplacements imposés par l’Arbitre (A). La course s’arrête quand le joueur est revenu au centre sur la pastille </a:t>
            </a:r>
            <a:endParaRPr/>
          </a:p>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J1 et J2 démarrent au centre sur la pastille</a:t>
            </a:r>
            <a:endParaRPr/>
          </a:p>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A annonce 3 couleurs de plots qu’il faudra toucher dans l’ordre annoncé.</a:t>
            </a:r>
            <a:endParaRPr/>
          </a:p>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A donne le top départ. Le vainqueur reste, le perdant se fait remplacer par l’arbitre</a:t>
            </a:r>
            <a:endParaRPr/>
          </a:p>
        </p:txBody>
      </p:sp>
      <p:sp>
        <p:nvSpPr>
          <p:cNvPr id="885" name="Google Shape;885;p70">
            <a:hlinkClick r:id="rId4" action="ppaction://hlinksldjump"/>
          </p:cNvPr>
          <p:cNvSpPr txBox="1"/>
          <p:nvPr/>
        </p:nvSpPr>
        <p:spPr>
          <a:xfrm>
            <a:off x="9872133" y="321733"/>
            <a:ext cx="2099734" cy="400110"/>
          </a:xfrm>
          <a:prstGeom prst="rect">
            <a:avLst/>
          </a:prstGeom>
          <a:solidFill>
            <a:schemeClr val="dk1"/>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a:solidFill>
                  <a:schemeClr val="lt1"/>
                </a:solidFill>
                <a:latin typeface="Century Gothic"/>
                <a:ea typeface="Century Gothic"/>
                <a:cs typeface="Century Gothic"/>
                <a:sym typeface="Century Gothic"/>
              </a:rPr>
              <a:t>RETOUR </a:t>
            </a:r>
            <a:endParaRPr/>
          </a:p>
        </p:txBody>
      </p:sp>
      <p:sp>
        <p:nvSpPr>
          <p:cNvPr id="886" name="Google Shape;886;p70"/>
          <p:cNvSpPr/>
          <p:nvPr/>
        </p:nvSpPr>
        <p:spPr>
          <a:xfrm>
            <a:off x="6550032" y="5029982"/>
            <a:ext cx="347133" cy="455733"/>
          </a:xfrm>
          <a:prstGeom prst="triangle">
            <a:avLst>
              <a:gd name="adj" fmla="val 50000"/>
            </a:avLst>
          </a:prstGeom>
          <a:solidFill>
            <a:srgbClr val="00B050"/>
          </a:solidFill>
          <a:ln w="15875" cap="rnd" cmpd="sng">
            <a:solidFill>
              <a:srgbClr val="00B05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0070C0"/>
              </a:solidFill>
              <a:latin typeface="Century Gothic"/>
              <a:ea typeface="Century Gothic"/>
              <a:cs typeface="Century Gothic"/>
              <a:sym typeface="Century Gothic"/>
            </a:endParaRPr>
          </a:p>
        </p:txBody>
      </p:sp>
      <p:sp>
        <p:nvSpPr>
          <p:cNvPr id="887" name="Google Shape;887;p70"/>
          <p:cNvSpPr/>
          <p:nvPr/>
        </p:nvSpPr>
        <p:spPr>
          <a:xfrm>
            <a:off x="1066797" y="5036866"/>
            <a:ext cx="347133" cy="455733"/>
          </a:xfrm>
          <a:prstGeom prst="triangle">
            <a:avLst>
              <a:gd name="adj" fmla="val 50000"/>
            </a:avLst>
          </a:prstGeom>
          <a:solidFill>
            <a:srgbClr val="FF0000"/>
          </a:solidFill>
          <a:ln w="15875" cap="rnd"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0070C0"/>
              </a:solidFill>
              <a:latin typeface="Century Gothic"/>
              <a:ea typeface="Century Gothic"/>
              <a:cs typeface="Century Gothic"/>
              <a:sym typeface="Century Gothic"/>
            </a:endParaRPr>
          </a:p>
        </p:txBody>
      </p:sp>
      <p:sp>
        <p:nvSpPr>
          <p:cNvPr id="888" name="Google Shape;888;p70"/>
          <p:cNvSpPr/>
          <p:nvPr/>
        </p:nvSpPr>
        <p:spPr>
          <a:xfrm>
            <a:off x="3954996" y="3109766"/>
            <a:ext cx="237067" cy="406400"/>
          </a:xfrm>
          <a:prstGeom prst="rect">
            <a:avLst/>
          </a:prstGeom>
          <a:solidFill>
            <a:srgbClr val="7030A0"/>
          </a:solidFill>
          <a:ln w="15875" cap="rnd" cmpd="sng">
            <a:solidFill>
              <a:srgbClr val="7030A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889" name="Google Shape;889;p70"/>
          <p:cNvSpPr/>
          <p:nvPr/>
        </p:nvSpPr>
        <p:spPr>
          <a:xfrm>
            <a:off x="3717929" y="5013048"/>
            <a:ext cx="237067" cy="406400"/>
          </a:xfrm>
          <a:prstGeom prst="rect">
            <a:avLst/>
          </a:prstGeom>
          <a:solidFill>
            <a:srgbClr val="7030A0"/>
          </a:solidFill>
          <a:ln w="15875" cap="rnd" cmpd="sng">
            <a:solidFill>
              <a:srgbClr val="7030A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890" name="Google Shape;890;p70"/>
          <p:cNvSpPr/>
          <p:nvPr/>
        </p:nvSpPr>
        <p:spPr>
          <a:xfrm>
            <a:off x="3776665" y="3093897"/>
            <a:ext cx="237067" cy="406400"/>
          </a:xfrm>
          <a:prstGeom prst="rect">
            <a:avLst/>
          </a:prstGeom>
          <a:solidFill>
            <a:srgbClr val="EE6C49"/>
          </a:solidFill>
          <a:ln w="15875" cap="rnd" cmpd="sng">
            <a:solidFill>
              <a:srgbClr val="EE6C4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891" name="Google Shape;891;p70"/>
          <p:cNvSpPr/>
          <p:nvPr/>
        </p:nvSpPr>
        <p:spPr>
          <a:xfrm>
            <a:off x="3954996" y="5013048"/>
            <a:ext cx="237067" cy="406400"/>
          </a:xfrm>
          <a:prstGeom prst="rect">
            <a:avLst/>
          </a:prstGeom>
          <a:solidFill>
            <a:srgbClr val="EE6C49"/>
          </a:solidFill>
          <a:ln w="15875" cap="rnd" cmpd="sng">
            <a:solidFill>
              <a:srgbClr val="EE6C4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892" name="Google Shape;892;p70"/>
          <p:cNvSpPr/>
          <p:nvPr/>
        </p:nvSpPr>
        <p:spPr>
          <a:xfrm>
            <a:off x="1066797" y="2841364"/>
            <a:ext cx="347133" cy="455733"/>
          </a:xfrm>
          <a:prstGeom prst="triangle">
            <a:avLst>
              <a:gd name="adj" fmla="val 50000"/>
            </a:avLst>
          </a:prstGeom>
          <a:solidFill>
            <a:srgbClr val="00B050"/>
          </a:solidFill>
          <a:ln w="15875" cap="rnd" cmpd="sng">
            <a:solidFill>
              <a:srgbClr val="00B05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0070C0"/>
              </a:solidFill>
              <a:latin typeface="Century Gothic"/>
              <a:ea typeface="Century Gothic"/>
              <a:cs typeface="Century Gothic"/>
              <a:sym typeface="Century Gothic"/>
            </a:endParaRPr>
          </a:p>
        </p:txBody>
      </p:sp>
      <p:sp>
        <p:nvSpPr>
          <p:cNvPr id="893" name="Google Shape;893;p70"/>
          <p:cNvSpPr/>
          <p:nvPr/>
        </p:nvSpPr>
        <p:spPr>
          <a:xfrm>
            <a:off x="6519332" y="2851065"/>
            <a:ext cx="347133" cy="455733"/>
          </a:xfrm>
          <a:prstGeom prst="triangle">
            <a:avLst>
              <a:gd name="adj" fmla="val 50000"/>
            </a:avLst>
          </a:prstGeom>
          <a:solidFill>
            <a:srgbClr val="FF0000"/>
          </a:solidFill>
          <a:ln w="15875" cap="rnd"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0070C0"/>
              </a:solidFill>
              <a:latin typeface="Century Gothic"/>
              <a:ea typeface="Century Gothic"/>
              <a:cs typeface="Century Gothic"/>
              <a:sym typeface="Century Gothic"/>
            </a:endParaRPr>
          </a:p>
        </p:txBody>
      </p:sp>
      <p:sp>
        <p:nvSpPr>
          <p:cNvPr id="894" name="Google Shape;894;p70"/>
          <p:cNvSpPr/>
          <p:nvPr/>
        </p:nvSpPr>
        <p:spPr>
          <a:xfrm>
            <a:off x="2271192" y="4084200"/>
            <a:ext cx="321733" cy="325200"/>
          </a:xfrm>
          <a:prstGeom prst="ellipse">
            <a:avLst/>
          </a:prstGeom>
          <a:solidFill>
            <a:schemeClr val="dk1"/>
          </a:solidFill>
          <a:ln w="15875" cap="rnd"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895" name="Google Shape;895;p70"/>
          <p:cNvSpPr/>
          <p:nvPr/>
        </p:nvSpPr>
        <p:spPr>
          <a:xfrm>
            <a:off x="5522392" y="4084200"/>
            <a:ext cx="321733" cy="325200"/>
          </a:xfrm>
          <a:prstGeom prst="ellipse">
            <a:avLst/>
          </a:prstGeom>
          <a:solidFill>
            <a:schemeClr val="dk1"/>
          </a:solidFill>
          <a:ln w="15875" cap="rnd"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896" name="Google Shape;896;p70"/>
          <p:cNvSpPr txBox="1"/>
          <p:nvPr/>
        </p:nvSpPr>
        <p:spPr>
          <a:xfrm>
            <a:off x="5132655" y="3951557"/>
            <a:ext cx="550603"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000" b="1">
                <a:solidFill>
                  <a:schemeClr val="dk1"/>
                </a:solidFill>
                <a:latin typeface="Century Gothic"/>
                <a:ea typeface="Century Gothic"/>
                <a:cs typeface="Century Gothic"/>
                <a:sym typeface="Century Gothic"/>
              </a:rPr>
              <a:t>J1</a:t>
            </a:r>
            <a:endParaRPr/>
          </a:p>
        </p:txBody>
      </p:sp>
      <p:sp>
        <p:nvSpPr>
          <p:cNvPr id="897" name="Google Shape;897;p70"/>
          <p:cNvSpPr txBox="1"/>
          <p:nvPr/>
        </p:nvSpPr>
        <p:spPr>
          <a:xfrm>
            <a:off x="3738430" y="5722845"/>
            <a:ext cx="550603"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000" b="1">
                <a:solidFill>
                  <a:schemeClr val="dk1"/>
                </a:solidFill>
                <a:latin typeface="Century Gothic"/>
                <a:ea typeface="Century Gothic"/>
                <a:cs typeface="Century Gothic"/>
                <a:sym typeface="Century Gothic"/>
              </a:rPr>
              <a:t>A</a:t>
            </a:r>
            <a:endParaRPr/>
          </a:p>
        </p:txBody>
      </p:sp>
      <p:sp>
        <p:nvSpPr>
          <p:cNvPr id="898" name="Google Shape;898;p70"/>
          <p:cNvSpPr txBox="1"/>
          <p:nvPr/>
        </p:nvSpPr>
        <p:spPr>
          <a:xfrm>
            <a:off x="1881455" y="3846690"/>
            <a:ext cx="550603"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000" b="1">
                <a:solidFill>
                  <a:schemeClr val="dk1"/>
                </a:solidFill>
                <a:latin typeface="Century Gothic"/>
                <a:ea typeface="Century Gothic"/>
                <a:cs typeface="Century Gothic"/>
                <a:sym typeface="Century Gothic"/>
              </a:rPr>
              <a:t>J2</a:t>
            </a:r>
            <a:endParaRPr/>
          </a:p>
        </p:txBody>
      </p:sp>
      <p:sp>
        <p:nvSpPr>
          <p:cNvPr id="899" name="Google Shape;899;p70"/>
          <p:cNvSpPr txBox="1"/>
          <p:nvPr/>
        </p:nvSpPr>
        <p:spPr>
          <a:xfrm>
            <a:off x="7121530" y="3093897"/>
            <a:ext cx="5019673" cy="2585323"/>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u="sng">
                <a:solidFill>
                  <a:schemeClr val="dk1"/>
                </a:solidFill>
                <a:latin typeface="Century Gothic"/>
                <a:ea typeface="Century Gothic"/>
                <a:cs typeface="Century Gothic"/>
                <a:sym typeface="Century Gothic"/>
              </a:rPr>
              <a:t>Evolution de séances en séances</a:t>
            </a:r>
            <a:endParaRPr/>
          </a:p>
          <a:p>
            <a:pPr marL="0" marR="0" lvl="0" indent="0" algn="just" rtl="0">
              <a:spcBef>
                <a:spcPts val="0"/>
              </a:spcBef>
              <a:spcAft>
                <a:spcPts val="0"/>
              </a:spcAft>
              <a:buNone/>
            </a:pPr>
            <a:r>
              <a:rPr lang="fr-FR" sz="1800">
                <a:solidFill>
                  <a:schemeClr val="dk1"/>
                </a:solidFill>
                <a:latin typeface="Century Gothic"/>
                <a:ea typeface="Century Gothic"/>
                <a:cs typeface="Century Gothic"/>
                <a:sym typeface="Century Gothic"/>
              </a:rPr>
              <a:t>1 : repasser par le centre entre chaque plot =&gt; Lien avec replacement pendant le jeu</a:t>
            </a:r>
            <a:endParaRPr/>
          </a:p>
          <a:p>
            <a:pPr marL="0" marR="0" lvl="0" indent="0" algn="just" rtl="0">
              <a:spcBef>
                <a:spcPts val="0"/>
              </a:spcBef>
              <a:spcAft>
                <a:spcPts val="0"/>
              </a:spcAft>
              <a:buNone/>
            </a:pPr>
            <a:r>
              <a:rPr lang="fr-FR" sz="1800">
                <a:solidFill>
                  <a:schemeClr val="dk1"/>
                </a:solidFill>
                <a:latin typeface="Century Gothic"/>
                <a:ea typeface="Century Gothic"/>
                <a:cs typeface="Century Gothic"/>
                <a:sym typeface="Century Gothic"/>
              </a:rPr>
              <a:t>2 : Interdit de tourner le dos au filet lors des déplacements</a:t>
            </a:r>
            <a:endParaRPr/>
          </a:p>
          <a:p>
            <a:pPr marL="0" marR="0" lvl="0" indent="0" algn="just" rtl="0">
              <a:spcBef>
                <a:spcPts val="0"/>
              </a:spcBef>
              <a:spcAft>
                <a:spcPts val="0"/>
              </a:spcAft>
              <a:buNone/>
            </a:pPr>
            <a:r>
              <a:rPr lang="fr-FR" sz="1800">
                <a:solidFill>
                  <a:schemeClr val="dk1"/>
                </a:solidFill>
                <a:latin typeface="Century Gothic"/>
                <a:ea typeface="Century Gothic"/>
                <a:cs typeface="Century Gothic"/>
                <a:sym typeface="Century Gothic"/>
              </a:rPr>
              <a:t>3 : Toujours toucher le plot avec pied droit proche du plot /pour un droitier) =&gt; CE sur déplacements : pas chassés, fente, pivot</a:t>
            </a:r>
            <a:endParaRPr/>
          </a:p>
          <a:p>
            <a:pPr marL="0" marR="0" lvl="0" indent="0" algn="just" rtl="0">
              <a:spcBef>
                <a:spcPts val="0"/>
              </a:spcBef>
              <a:spcAft>
                <a:spcPts val="0"/>
              </a:spcAft>
              <a:buNone/>
            </a:pPr>
            <a:r>
              <a:rPr lang="fr-FR" sz="1800">
                <a:solidFill>
                  <a:schemeClr val="dk1"/>
                </a:solidFill>
                <a:latin typeface="Century Gothic"/>
                <a:ea typeface="Century Gothic"/>
                <a:cs typeface="Century Gothic"/>
                <a:sym typeface="Century Gothic"/>
              </a:rPr>
              <a:t>Notion de « jambe raquette »</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903"/>
        <p:cNvGrpSpPr/>
        <p:nvPr/>
      </p:nvGrpSpPr>
      <p:grpSpPr>
        <a:xfrm>
          <a:off x="0" y="0"/>
          <a:ext cx="0" cy="0"/>
          <a:chOff x="0" y="0"/>
          <a:chExt cx="0" cy="0"/>
        </a:xfrm>
      </p:grpSpPr>
      <p:sp>
        <p:nvSpPr>
          <p:cNvPr id="904" name="Google Shape;904;p71"/>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62626"/>
              </a:buClr>
              <a:buSzPts val="3600"/>
              <a:buFont typeface="Century Gothic"/>
              <a:buNone/>
            </a:pPr>
            <a:r>
              <a:rPr lang="fr-FR"/>
              <a:t>Echauffement / PUISSANCE 5</a:t>
            </a:r>
            <a:endParaRPr/>
          </a:p>
        </p:txBody>
      </p:sp>
      <p:sp>
        <p:nvSpPr>
          <p:cNvPr id="905" name="Google Shape;905;p71"/>
          <p:cNvSpPr txBox="1"/>
          <p:nvPr/>
        </p:nvSpPr>
        <p:spPr>
          <a:xfrm>
            <a:off x="986895" y="1805485"/>
            <a:ext cx="5096935" cy="397031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10 frappes libres </a:t>
            </a:r>
            <a:endParaRPr/>
          </a:p>
          <a:p>
            <a:pPr marL="0" marR="0" lvl="0" indent="0" algn="l" rtl="0">
              <a:spcBef>
                <a:spcPts val="0"/>
              </a:spcBef>
              <a:spcAft>
                <a:spcPts val="0"/>
              </a:spcAft>
              <a:buNone/>
            </a:pPr>
            <a:endParaRPr sz="1800">
              <a:solidFill>
                <a:schemeClr val="dk1"/>
              </a:solidFill>
              <a:latin typeface="Century Gothic"/>
              <a:ea typeface="Century Gothic"/>
              <a:cs typeface="Century Gothic"/>
              <a:sym typeface="Century Gothic"/>
            </a:endParaRPr>
          </a:p>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10 frappes que hautes</a:t>
            </a:r>
            <a:endParaRPr/>
          </a:p>
          <a:p>
            <a:pPr marL="0" marR="0" lvl="0" indent="0" algn="l" rtl="0">
              <a:spcBef>
                <a:spcPts val="0"/>
              </a:spcBef>
              <a:spcAft>
                <a:spcPts val="0"/>
              </a:spcAft>
              <a:buNone/>
            </a:pPr>
            <a:endParaRPr sz="1800">
              <a:solidFill>
                <a:schemeClr val="dk1"/>
              </a:solidFill>
              <a:latin typeface="Century Gothic"/>
              <a:ea typeface="Century Gothic"/>
              <a:cs typeface="Century Gothic"/>
              <a:sym typeface="Century Gothic"/>
            </a:endParaRPr>
          </a:p>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10 frappes que basses</a:t>
            </a:r>
            <a:endParaRPr/>
          </a:p>
          <a:p>
            <a:pPr marL="0" marR="0" lvl="0" indent="0" algn="l" rtl="0">
              <a:spcBef>
                <a:spcPts val="0"/>
              </a:spcBef>
              <a:spcAft>
                <a:spcPts val="0"/>
              </a:spcAft>
              <a:buNone/>
            </a:pPr>
            <a:endParaRPr sz="1800">
              <a:solidFill>
                <a:schemeClr val="dk1"/>
              </a:solidFill>
              <a:latin typeface="Century Gothic"/>
              <a:ea typeface="Century Gothic"/>
              <a:cs typeface="Century Gothic"/>
              <a:sym typeface="Century Gothic"/>
            </a:endParaRPr>
          </a:p>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10 frappes alternées hautes et basses</a:t>
            </a:r>
            <a:endParaRPr/>
          </a:p>
          <a:p>
            <a:pPr marL="0" marR="0" lvl="0" indent="0" algn="l" rtl="0">
              <a:spcBef>
                <a:spcPts val="0"/>
              </a:spcBef>
              <a:spcAft>
                <a:spcPts val="0"/>
              </a:spcAft>
              <a:buNone/>
            </a:pPr>
            <a:endParaRPr sz="1800">
              <a:solidFill>
                <a:schemeClr val="dk1"/>
              </a:solidFill>
              <a:latin typeface="Century Gothic"/>
              <a:ea typeface="Century Gothic"/>
              <a:cs typeface="Century Gothic"/>
              <a:sym typeface="Century Gothic"/>
            </a:endParaRPr>
          </a:p>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10 frappes avant/arrière : </a:t>
            </a:r>
            <a:endParaRPr/>
          </a:p>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J1 alterne une frappe derrière le plot, 1 frappe devant le plot. J2 (droitier) doit se déplacer et frapper le volant avec le pied droit devant en zone avant et derrière en zone arrière (notion de pied de pivot)</a:t>
            </a:r>
            <a:endParaRPr/>
          </a:p>
        </p:txBody>
      </p:sp>
      <p:sp>
        <p:nvSpPr>
          <p:cNvPr id="906" name="Google Shape;906;p71">
            <a:hlinkClick r:id="rId3" action="ppaction://hlinksldjump"/>
          </p:cNvPr>
          <p:cNvSpPr txBox="1"/>
          <p:nvPr/>
        </p:nvSpPr>
        <p:spPr>
          <a:xfrm>
            <a:off x="9872133" y="321733"/>
            <a:ext cx="2099734" cy="400110"/>
          </a:xfrm>
          <a:prstGeom prst="rect">
            <a:avLst/>
          </a:prstGeom>
          <a:solidFill>
            <a:schemeClr val="dk1"/>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a:solidFill>
                  <a:schemeClr val="lt1"/>
                </a:solidFill>
                <a:latin typeface="Century Gothic"/>
                <a:ea typeface="Century Gothic"/>
                <a:cs typeface="Century Gothic"/>
                <a:sym typeface="Century Gothic"/>
              </a:rPr>
              <a:t>RETOUR </a:t>
            </a:r>
            <a:endParaRPr/>
          </a:p>
        </p:txBody>
      </p:sp>
      <p:pic>
        <p:nvPicPr>
          <p:cNvPr id="907" name="Google Shape;907;p71"/>
          <p:cNvPicPr preferRelativeResize="0"/>
          <p:nvPr/>
        </p:nvPicPr>
        <p:blipFill rotWithShape="1">
          <a:blip r:embed="rId4">
            <a:alphaModFix/>
          </a:blip>
          <a:srcRect/>
          <a:stretch/>
        </p:blipFill>
        <p:spPr>
          <a:xfrm>
            <a:off x="4861195" y="2207377"/>
            <a:ext cx="8186207" cy="4605866"/>
          </a:xfrm>
          <a:prstGeom prst="rect">
            <a:avLst/>
          </a:prstGeom>
          <a:noFill/>
          <a:ln>
            <a:noFill/>
          </a:ln>
        </p:spPr>
      </p:pic>
      <p:sp>
        <p:nvSpPr>
          <p:cNvPr id="908" name="Google Shape;908;p71"/>
          <p:cNvSpPr/>
          <p:nvPr/>
        </p:nvSpPr>
        <p:spPr>
          <a:xfrm>
            <a:off x="7535330" y="2934801"/>
            <a:ext cx="347133" cy="455733"/>
          </a:xfrm>
          <a:prstGeom prst="triangle">
            <a:avLst>
              <a:gd name="adj" fmla="val 50000"/>
            </a:avLst>
          </a:prstGeom>
          <a:solidFill>
            <a:srgbClr val="FF0000"/>
          </a:solidFill>
          <a:ln w="15875" cap="rnd"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0070C0"/>
              </a:solidFill>
              <a:latin typeface="Century Gothic"/>
              <a:ea typeface="Century Gothic"/>
              <a:cs typeface="Century Gothic"/>
              <a:sym typeface="Century Gothic"/>
            </a:endParaRPr>
          </a:p>
        </p:txBody>
      </p:sp>
      <p:sp>
        <p:nvSpPr>
          <p:cNvPr id="909" name="Google Shape;909;p71"/>
          <p:cNvSpPr/>
          <p:nvPr/>
        </p:nvSpPr>
        <p:spPr>
          <a:xfrm>
            <a:off x="7535330" y="4085913"/>
            <a:ext cx="347133" cy="455733"/>
          </a:xfrm>
          <a:prstGeom prst="triangle">
            <a:avLst>
              <a:gd name="adj" fmla="val 50000"/>
            </a:avLst>
          </a:prstGeom>
          <a:solidFill>
            <a:srgbClr val="FF0000"/>
          </a:solidFill>
          <a:ln w="15875" cap="rnd"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0070C0"/>
              </a:solidFill>
              <a:latin typeface="Century Gothic"/>
              <a:ea typeface="Century Gothic"/>
              <a:cs typeface="Century Gothic"/>
              <a:sym typeface="Century Gothic"/>
            </a:endParaRPr>
          </a:p>
        </p:txBody>
      </p:sp>
      <p:cxnSp>
        <p:nvCxnSpPr>
          <p:cNvPr id="910" name="Google Shape;910;p71"/>
          <p:cNvCxnSpPr/>
          <p:nvPr/>
        </p:nvCxnSpPr>
        <p:spPr>
          <a:xfrm rot="10800000">
            <a:off x="6874933" y="3777806"/>
            <a:ext cx="1642534" cy="0"/>
          </a:xfrm>
          <a:prstGeom prst="straightConnector1">
            <a:avLst/>
          </a:prstGeom>
          <a:noFill/>
          <a:ln w="76200" cap="flat" cmpd="sng">
            <a:solidFill>
              <a:srgbClr val="FF0000"/>
            </a:solidFill>
            <a:prstDash val="solid"/>
            <a:round/>
            <a:headEnd type="triangle" w="med" len="med"/>
            <a:tailEnd type="triangle" w="med" len="med"/>
          </a:ln>
        </p:spPr>
      </p:cxnSp>
      <p:sp>
        <p:nvSpPr>
          <p:cNvPr id="911" name="Google Shape;911;p71"/>
          <p:cNvSpPr txBox="1"/>
          <p:nvPr/>
        </p:nvSpPr>
        <p:spPr>
          <a:xfrm>
            <a:off x="10371397" y="3685803"/>
            <a:ext cx="550603"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000" b="1">
                <a:solidFill>
                  <a:schemeClr val="dk1"/>
                </a:solidFill>
                <a:latin typeface="Century Gothic"/>
                <a:ea typeface="Century Gothic"/>
                <a:cs typeface="Century Gothic"/>
                <a:sym typeface="Century Gothic"/>
              </a:rPr>
              <a:t>J1</a:t>
            </a:r>
            <a:endParaRPr/>
          </a:p>
        </p:txBody>
      </p:sp>
      <p:sp>
        <p:nvSpPr>
          <p:cNvPr id="912" name="Google Shape;912;p71"/>
          <p:cNvSpPr txBox="1"/>
          <p:nvPr/>
        </p:nvSpPr>
        <p:spPr>
          <a:xfrm>
            <a:off x="7420898" y="3390534"/>
            <a:ext cx="550603"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000" b="1">
                <a:solidFill>
                  <a:schemeClr val="dk1"/>
                </a:solidFill>
                <a:latin typeface="Century Gothic"/>
                <a:ea typeface="Century Gothic"/>
                <a:cs typeface="Century Gothic"/>
                <a:sym typeface="Century Gothic"/>
              </a:rPr>
              <a:t>J2</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916"/>
        <p:cNvGrpSpPr/>
        <p:nvPr/>
      </p:nvGrpSpPr>
      <p:grpSpPr>
        <a:xfrm>
          <a:off x="0" y="0"/>
          <a:ext cx="0" cy="0"/>
          <a:chOff x="0" y="0"/>
          <a:chExt cx="0" cy="0"/>
        </a:xfrm>
      </p:grpSpPr>
      <p:sp>
        <p:nvSpPr>
          <p:cNvPr id="917" name="Google Shape;917;p72"/>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262626"/>
              </a:buClr>
              <a:buSzPts val="3600"/>
              <a:buFont typeface="Century Gothic"/>
              <a:buNone/>
            </a:pPr>
            <a:r>
              <a:rPr lang="fr-FR"/>
              <a:t>FSP2 – 5/4/3/2/1 // Skills</a:t>
            </a:r>
            <a:endParaRPr/>
          </a:p>
        </p:txBody>
      </p:sp>
      <p:sp>
        <p:nvSpPr>
          <p:cNvPr id="918" name="Google Shape;918;p72"/>
          <p:cNvSpPr txBox="1">
            <a:spLocks noGrp="1"/>
          </p:cNvSpPr>
          <p:nvPr>
            <p:ph type="body" idx="1"/>
          </p:nvPr>
        </p:nvSpPr>
        <p:spPr>
          <a:xfrm>
            <a:off x="541867" y="1371601"/>
            <a:ext cx="11650133" cy="5147732"/>
          </a:xfrm>
          <a:prstGeom prst="rect">
            <a:avLst/>
          </a:prstGeom>
          <a:noFill/>
          <a:ln>
            <a:noFill/>
          </a:ln>
        </p:spPr>
        <p:txBody>
          <a:bodyPr spcFirstLastPara="1" wrap="square" lIns="91425" tIns="45700" rIns="91425" bIns="45700" anchor="t" anchorCtr="0">
            <a:normAutofit lnSpcReduction="10000"/>
          </a:bodyPr>
          <a:lstStyle/>
          <a:p>
            <a:pPr marL="342900" lvl="0" indent="-342900" algn="l" rtl="0">
              <a:spcBef>
                <a:spcPts val="0"/>
              </a:spcBef>
              <a:spcAft>
                <a:spcPts val="0"/>
              </a:spcAft>
              <a:buSzPts val="1800"/>
              <a:buFont typeface="Arial" panose="020B0604020202020204" pitchFamily="34" charset="0"/>
              <a:buChar char="•"/>
            </a:pPr>
            <a:r>
              <a:rPr lang="fr-FR" dirty="0"/>
              <a:t>Matchs se déroulent en 20 engagements : 10 services pour J1 / 10 services pour J2. J1 sert 10 fois puis c’est au tour de J2</a:t>
            </a:r>
            <a:endParaRPr dirty="0"/>
          </a:p>
          <a:p>
            <a:pPr marL="342900" lvl="0" indent="-342900" algn="l" rtl="0">
              <a:spcBef>
                <a:spcPts val="1000"/>
              </a:spcBef>
              <a:spcAft>
                <a:spcPts val="0"/>
              </a:spcAft>
              <a:buSzPts val="1800"/>
              <a:buFont typeface="Arial" panose="020B0604020202020204" pitchFamily="34" charset="0"/>
              <a:buChar char="•"/>
            </a:pPr>
            <a:r>
              <a:rPr lang="fr-FR" dirty="0"/>
              <a:t>Coaching à la moitié</a:t>
            </a:r>
            <a:endParaRPr dirty="0"/>
          </a:p>
          <a:p>
            <a:pPr marL="342900" lvl="0" indent="-342900" algn="l" rtl="0">
              <a:spcBef>
                <a:spcPts val="1000"/>
              </a:spcBef>
              <a:spcAft>
                <a:spcPts val="0"/>
              </a:spcAft>
              <a:buSzPts val="1800"/>
              <a:buFont typeface="Arial" panose="020B0604020202020204" pitchFamily="34" charset="0"/>
              <a:buChar char="•"/>
            </a:pPr>
            <a:r>
              <a:rPr lang="fr-FR" dirty="0"/>
              <a:t>On ne marque des points que quand on sert. </a:t>
            </a:r>
            <a:endParaRPr dirty="0"/>
          </a:p>
          <a:p>
            <a:pPr marL="342900" lvl="0" indent="-342900" algn="l" rtl="0">
              <a:spcBef>
                <a:spcPts val="1000"/>
              </a:spcBef>
              <a:spcAft>
                <a:spcPts val="0"/>
              </a:spcAft>
              <a:buSzPts val="1800"/>
              <a:buFont typeface="Arial" panose="020B0604020202020204" pitchFamily="34" charset="0"/>
              <a:buChar char="•"/>
            </a:pPr>
            <a:r>
              <a:rPr lang="fr-FR" dirty="0"/>
              <a:t>5 Points si le point est marqué au service ou service + 1</a:t>
            </a:r>
            <a:endParaRPr dirty="0"/>
          </a:p>
          <a:p>
            <a:pPr marL="342900" lvl="0" indent="-342900" algn="l" rtl="0">
              <a:spcBef>
                <a:spcPts val="1000"/>
              </a:spcBef>
              <a:spcAft>
                <a:spcPts val="0"/>
              </a:spcAft>
              <a:buSzPts val="1800"/>
              <a:buFont typeface="Arial" panose="020B0604020202020204" pitchFamily="34" charset="0"/>
              <a:buChar char="•"/>
            </a:pPr>
            <a:r>
              <a:rPr lang="fr-FR" dirty="0"/>
              <a:t>4 points à la 2</a:t>
            </a:r>
            <a:r>
              <a:rPr lang="fr-FR" baseline="30000" dirty="0"/>
              <a:t>ème</a:t>
            </a:r>
            <a:r>
              <a:rPr lang="fr-FR" dirty="0"/>
              <a:t> frappe </a:t>
            </a:r>
            <a:r>
              <a:rPr lang="fr-FR" b="1" u="sng" dirty="0"/>
              <a:t>après</a:t>
            </a:r>
            <a:r>
              <a:rPr lang="fr-FR" dirty="0"/>
              <a:t> le service</a:t>
            </a:r>
            <a:endParaRPr dirty="0"/>
          </a:p>
          <a:p>
            <a:pPr marL="342900" lvl="0" indent="-342900" algn="l" rtl="0">
              <a:spcBef>
                <a:spcPts val="1000"/>
              </a:spcBef>
              <a:spcAft>
                <a:spcPts val="0"/>
              </a:spcAft>
              <a:buSzPts val="1800"/>
              <a:buFont typeface="Arial" panose="020B0604020202020204" pitchFamily="34" charset="0"/>
              <a:buChar char="•"/>
            </a:pPr>
            <a:r>
              <a:rPr lang="fr-FR" dirty="0"/>
              <a:t>3 points à la 3</a:t>
            </a:r>
            <a:r>
              <a:rPr lang="fr-FR" baseline="30000" dirty="0"/>
              <a:t>ème</a:t>
            </a:r>
            <a:r>
              <a:rPr lang="fr-FR" dirty="0"/>
              <a:t> frappe</a:t>
            </a:r>
            <a:endParaRPr dirty="0"/>
          </a:p>
          <a:p>
            <a:pPr marL="342900" lvl="0" indent="-342900" algn="l" rtl="0">
              <a:spcBef>
                <a:spcPts val="1000"/>
              </a:spcBef>
              <a:spcAft>
                <a:spcPts val="0"/>
              </a:spcAft>
              <a:buSzPts val="1800"/>
              <a:buFont typeface="Arial" panose="020B0604020202020204" pitchFamily="34" charset="0"/>
              <a:buChar char="•"/>
            </a:pPr>
            <a:r>
              <a:rPr lang="fr-FR" dirty="0"/>
              <a:t>2 points à la 4</a:t>
            </a:r>
            <a:r>
              <a:rPr lang="fr-FR" baseline="30000" dirty="0"/>
              <a:t>ème</a:t>
            </a:r>
            <a:r>
              <a:rPr lang="fr-FR" dirty="0"/>
              <a:t> frappe</a:t>
            </a:r>
            <a:endParaRPr dirty="0"/>
          </a:p>
          <a:p>
            <a:pPr marL="342900" lvl="0" indent="-342900" algn="l" rtl="0">
              <a:spcBef>
                <a:spcPts val="1000"/>
              </a:spcBef>
              <a:spcAft>
                <a:spcPts val="0"/>
              </a:spcAft>
              <a:buSzPts val="1800"/>
              <a:buFont typeface="Arial" panose="020B0604020202020204" pitchFamily="34" charset="0"/>
              <a:buChar char="•"/>
            </a:pPr>
            <a:r>
              <a:rPr lang="fr-FR" dirty="0"/>
              <a:t>1 point à la 5</a:t>
            </a:r>
            <a:r>
              <a:rPr lang="fr-FR" baseline="30000" dirty="0"/>
              <a:t>ème</a:t>
            </a:r>
            <a:r>
              <a:rPr lang="fr-FR" dirty="0"/>
              <a:t> frappe</a:t>
            </a:r>
            <a:endParaRPr dirty="0"/>
          </a:p>
          <a:p>
            <a:pPr marL="342900" lvl="0" indent="-342900" algn="l" rtl="0">
              <a:spcBef>
                <a:spcPts val="1000"/>
              </a:spcBef>
              <a:spcAft>
                <a:spcPts val="0"/>
              </a:spcAft>
              <a:buSzPts val="1800"/>
              <a:buFont typeface="Arial" panose="020B0604020202020204" pitchFamily="34" charset="0"/>
              <a:buChar char="•"/>
            </a:pPr>
            <a:r>
              <a:rPr lang="fr-FR" dirty="0"/>
              <a:t>0 point à la 6</a:t>
            </a:r>
            <a:r>
              <a:rPr lang="fr-FR" baseline="30000" dirty="0"/>
              <a:t>ème</a:t>
            </a:r>
            <a:r>
              <a:rPr lang="fr-FR" dirty="0"/>
              <a:t> frappe =&gt; pression pour le joueur qui ne doit pas être attentiste</a:t>
            </a:r>
            <a:endParaRPr dirty="0"/>
          </a:p>
          <a:p>
            <a:pPr marL="342900" lvl="0" indent="-342900" algn="l" rtl="0">
              <a:spcBef>
                <a:spcPts val="1000"/>
              </a:spcBef>
              <a:spcAft>
                <a:spcPts val="0"/>
              </a:spcAft>
              <a:buSzPts val="1800"/>
              <a:buFont typeface="Arial" panose="020B0604020202020204" pitchFamily="34" charset="0"/>
              <a:buChar char="•"/>
            </a:pPr>
            <a:r>
              <a:rPr lang="fr-FR" dirty="0"/>
              <a:t>Marquer des points de 4 manières possibles (</a:t>
            </a:r>
            <a:r>
              <a:rPr lang="fr-FR" dirty="0" err="1"/>
              <a:t>skills</a:t>
            </a:r>
            <a:r>
              <a:rPr lang="fr-FR" dirty="0"/>
              <a:t>) : Smash – Kill ou Rush - Dégagé ou lob – Amortie ou contre amortie</a:t>
            </a:r>
            <a:endParaRPr dirty="0"/>
          </a:p>
          <a:p>
            <a:pPr marL="342900" lvl="0" indent="-342900" algn="l" rtl="0">
              <a:spcBef>
                <a:spcPts val="1000"/>
              </a:spcBef>
              <a:spcAft>
                <a:spcPts val="0"/>
              </a:spcAft>
              <a:buSzPts val="1800"/>
              <a:buFont typeface="Arial" panose="020B0604020202020204" pitchFamily="34" charset="0"/>
              <a:buChar char="•"/>
            </a:pPr>
            <a:r>
              <a:rPr lang="fr-FR" dirty="0"/>
              <a:t>Système de club où mes matchs rapportent de l’argent au club en fonction de plusieurs critères =&gt; </a:t>
            </a:r>
            <a:r>
              <a:rPr lang="fr-FR" dirty="0" err="1"/>
              <a:t>cf</a:t>
            </a:r>
            <a:r>
              <a:rPr lang="fr-FR" dirty="0"/>
              <a:t> doc </a:t>
            </a:r>
            <a:r>
              <a:rPr lang="fr-FR" dirty="0" err="1"/>
              <a:t>word</a:t>
            </a:r>
            <a:endParaRPr dirty="0"/>
          </a:p>
          <a:p>
            <a:pPr lvl="0" algn="l" rtl="0">
              <a:spcBef>
                <a:spcPts val="1000"/>
              </a:spcBef>
              <a:spcAft>
                <a:spcPts val="0"/>
              </a:spcAft>
              <a:buSzPts val="1800"/>
              <a:buFont typeface="Arial" panose="020B0604020202020204" pitchFamily="34" charset="0"/>
              <a:buChar char="•"/>
            </a:pPr>
            <a:endParaRPr dirty="0"/>
          </a:p>
          <a:p>
            <a:pPr lvl="0" algn="l" rtl="0">
              <a:spcBef>
                <a:spcPts val="1000"/>
              </a:spcBef>
              <a:spcAft>
                <a:spcPts val="0"/>
              </a:spcAft>
              <a:buSzPts val="1800"/>
              <a:buFont typeface="Arial" panose="020B0604020202020204" pitchFamily="34" charset="0"/>
              <a:buChar char="•"/>
            </a:pPr>
            <a:endParaRPr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922"/>
        <p:cNvGrpSpPr/>
        <p:nvPr/>
      </p:nvGrpSpPr>
      <p:grpSpPr>
        <a:xfrm>
          <a:off x="0" y="0"/>
          <a:ext cx="0" cy="0"/>
          <a:chOff x="0" y="0"/>
          <a:chExt cx="0" cy="0"/>
        </a:xfrm>
      </p:grpSpPr>
      <p:sp>
        <p:nvSpPr>
          <p:cNvPr id="923" name="Google Shape;923;p73"/>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262626"/>
              </a:buClr>
              <a:buSzPts val="3600"/>
              <a:buFont typeface="Century Gothic"/>
              <a:buNone/>
            </a:pPr>
            <a:r>
              <a:rPr lang="fr-FR"/>
              <a:t>FSP2 – Exemples de situations</a:t>
            </a:r>
            <a:br>
              <a:rPr lang="fr-FR"/>
            </a:br>
            <a:r>
              <a:rPr lang="fr-FR"/>
              <a:t>SMASH</a:t>
            </a:r>
            <a:endParaRPr/>
          </a:p>
        </p:txBody>
      </p:sp>
      <p:sp>
        <p:nvSpPr>
          <p:cNvPr id="924" name="Google Shape;924;p73"/>
          <p:cNvSpPr txBox="1">
            <a:spLocks noGrp="1"/>
          </p:cNvSpPr>
          <p:nvPr>
            <p:ph type="body" idx="1"/>
          </p:nvPr>
        </p:nvSpPr>
        <p:spPr>
          <a:xfrm>
            <a:off x="269345" y="1693333"/>
            <a:ext cx="5892800" cy="3777622"/>
          </a:xfrm>
          <a:prstGeom prst="rect">
            <a:avLst/>
          </a:prstGeom>
          <a:noFill/>
          <a:ln>
            <a:noFill/>
          </a:ln>
        </p:spPr>
        <p:txBody>
          <a:bodyPr spcFirstLastPara="1" wrap="square" lIns="91425" tIns="45700" rIns="91425" bIns="45700" anchor="t" anchorCtr="0">
            <a:normAutofit fontScale="92500" lnSpcReduction="20000"/>
          </a:bodyPr>
          <a:lstStyle/>
          <a:p>
            <a:pPr marL="0" lvl="0" indent="0" algn="ctr" rtl="0">
              <a:spcBef>
                <a:spcPts val="0"/>
              </a:spcBef>
              <a:spcAft>
                <a:spcPts val="0"/>
              </a:spcAft>
              <a:buSzPts val="1800"/>
              <a:buNone/>
            </a:pPr>
            <a:r>
              <a:rPr lang="fr-FR" b="1" u="sng"/>
              <a:t>Partenaire</a:t>
            </a:r>
            <a:endParaRPr/>
          </a:p>
          <a:p>
            <a:pPr marL="0" lvl="0" indent="0" algn="just" rtl="0">
              <a:spcBef>
                <a:spcPts val="1000"/>
              </a:spcBef>
              <a:spcAft>
                <a:spcPts val="0"/>
              </a:spcAft>
              <a:buSzPts val="1800"/>
              <a:buNone/>
            </a:pPr>
            <a:r>
              <a:rPr lang="fr-FR"/>
              <a:t>	-Répétition à partir d’un envoi haut au centre</a:t>
            </a:r>
            <a:endParaRPr/>
          </a:p>
          <a:p>
            <a:pPr marL="0" lvl="0" indent="0" algn="just" rtl="0">
              <a:spcBef>
                <a:spcPts val="1000"/>
              </a:spcBef>
              <a:spcAft>
                <a:spcPts val="0"/>
              </a:spcAft>
              <a:buSzPts val="1800"/>
              <a:buNone/>
            </a:pPr>
            <a:r>
              <a:rPr lang="fr-FR"/>
              <a:t>	-CE : plan de frappe avancé + flexion poignet</a:t>
            </a:r>
            <a:endParaRPr/>
          </a:p>
          <a:p>
            <a:pPr marL="0" lvl="0" indent="0" algn="just" rtl="0">
              <a:spcBef>
                <a:spcPts val="1000"/>
              </a:spcBef>
              <a:spcAft>
                <a:spcPts val="0"/>
              </a:spcAft>
              <a:buSzPts val="1800"/>
              <a:buNone/>
            </a:pPr>
            <a:r>
              <a:rPr lang="fr-FR"/>
              <a:t>	-CR : Trajectoire rapide descendante milieu de terrain</a:t>
            </a:r>
            <a:endParaRPr/>
          </a:p>
          <a:p>
            <a:pPr marL="0" lvl="0" indent="0" algn="ctr" rtl="0">
              <a:spcBef>
                <a:spcPts val="1000"/>
              </a:spcBef>
              <a:spcAft>
                <a:spcPts val="0"/>
              </a:spcAft>
              <a:buSzPts val="1800"/>
              <a:buNone/>
            </a:pPr>
            <a:r>
              <a:rPr lang="fr-FR" b="1" i="1" u="sng"/>
              <a:t>Pour aller plus loin</a:t>
            </a:r>
            <a:endParaRPr i="1"/>
          </a:p>
          <a:p>
            <a:pPr marL="0" lvl="0" indent="0" algn="just" rtl="0">
              <a:spcBef>
                <a:spcPts val="1000"/>
              </a:spcBef>
              <a:spcAft>
                <a:spcPts val="0"/>
              </a:spcAft>
              <a:buSzPts val="1800"/>
              <a:buNone/>
            </a:pPr>
            <a:r>
              <a:rPr lang="fr-FR"/>
              <a:t>-Envoi sur un côté du terrain. Etre capable de jouer droit devant ou croiser</a:t>
            </a:r>
            <a:endParaRPr/>
          </a:p>
          <a:p>
            <a:pPr marL="0" lvl="0" indent="0" algn="just" rtl="0">
              <a:spcBef>
                <a:spcPts val="1000"/>
              </a:spcBef>
              <a:spcAft>
                <a:spcPts val="0"/>
              </a:spcAft>
              <a:buSzPts val="1800"/>
              <a:buNone/>
            </a:pPr>
            <a:r>
              <a:rPr lang="fr-FR"/>
              <a:t>-CE : Orienter ligne d’épaule vers la cible</a:t>
            </a:r>
            <a:endParaRPr/>
          </a:p>
          <a:p>
            <a:pPr marL="0" lvl="0" indent="0" algn="just" rtl="0">
              <a:spcBef>
                <a:spcPts val="1000"/>
              </a:spcBef>
              <a:spcAft>
                <a:spcPts val="0"/>
              </a:spcAft>
              <a:buSzPts val="1800"/>
              <a:buNone/>
            </a:pPr>
            <a:r>
              <a:rPr lang="fr-FR"/>
              <a:t>	Utilisation du poignet pour finir tête de raquette vers la cible</a:t>
            </a:r>
            <a:endParaRPr/>
          </a:p>
        </p:txBody>
      </p:sp>
      <p:pic>
        <p:nvPicPr>
          <p:cNvPr id="925" name="Google Shape;925;p73"/>
          <p:cNvPicPr preferRelativeResize="0"/>
          <p:nvPr/>
        </p:nvPicPr>
        <p:blipFill rotWithShape="1">
          <a:blip r:embed="rId3">
            <a:alphaModFix/>
          </a:blip>
          <a:srcRect/>
          <a:stretch/>
        </p:blipFill>
        <p:spPr>
          <a:xfrm>
            <a:off x="5045521" y="5284017"/>
            <a:ext cx="3644267" cy="1573983"/>
          </a:xfrm>
          <a:prstGeom prst="rect">
            <a:avLst/>
          </a:prstGeom>
          <a:noFill/>
          <a:ln>
            <a:noFill/>
          </a:ln>
        </p:spPr>
      </p:pic>
      <p:sp>
        <p:nvSpPr>
          <p:cNvPr id="926" name="Google Shape;926;p73"/>
          <p:cNvSpPr txBox="1"/>
          <p:nvPr/>
        </p:nvSpPr>
        <p:spPr>
          <a:xfrm>
            <a:off x="6369424" y="1693333"/>
            <a:ext cx="5822576" cy="203132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u="sng">
                <a:solidFill>
                  <a:schemeClr val="dk1"/>
                </a:solidFill>
                <a:latin typeface="Century Gothic"/>
                <a:ea typeface="Century Gothic"/>
                <a:cs typeface="Century Gothic"/>
                <a:sym typeface="Century Gothic"/>
              </a:rPr>
              <a:t>Adversaire</a:t>
            </a:r>
            <a:endParaRPr/>
          </a:p>
          <a:p>
            <a:pPr marL="0" marR="0" lvl="0" indent="0" algn="just" rtl="0">
              <a:spcBef>
                <a:spcPts val="0"/>
              </a:spcBef>
              <a:spcAft>
                <a:spcPts val="0"/>
              </a:spcAft>
              <a:buNone/>
            </a:pPr>
            <a:r>
              <a:rPr lang="fr-FR" sz="1800">
                <a:solidFill>
                  <a:schemeClr val="dk1"/>
                </a:solidFill>
                <a:latin typeface="Century Gothic"/>
                <a:ea typeface="Century Gothic"/>
                <a:cs typeface="Century Gothic"/>
                <a:sym typeface="Century Gothic"/>
              </a:rPr>
              <a:t>	-« BIM » : dans un match, reconnaître la bonne situation pour smasher (volant au centre / haut) =&gt; bonus 3 points</a:t>
            </a:r>
            <a:endParaRPr/>
          </a:p>
          <a:p>
            <a:pPr marL="0" marR="0" lvl="0" indent="0" algn="just" rtl="0">
              <a:spcBef>
                <a:spcPts val="0"/>
              </a:spcBef>
              <a:spcAft>
                <a:spcPts val="0"/>
              </a:spcAft>
              <a:buNone/>
            </a:pPr>
            <a:endParaRPr sz="1800">
              <a:solidFill>
                <a:schemeClr val="dk1"/>
              </a:solidFill>
              <a:latin typeface="Century Gothic"/>
              <a:ea typeface="Century Gothic"/>
              <a:cs typeface="Century Gothic"/>
              <a:sym typeface="Century Gothic"/>
            </a:endParaRPr>
          </a:p>
          <a:p>
            <a:pPr marL="0" marR="0" lvl="0" indent="0" algn="just" rtl="0">
              <a:spcBef>
                <a:spcPts val="0"/>
              </a:spcBef>
              <a:spcAft>
                <a:spcPts val="0"/>
              </a:spcAft>
              <a:buNone/>
            </a:pPr>
            <a:r>
              <a:rPr lang="fr-FR" sz="1800">
                <a:solidFill>
                  <a:schemeClr val="dk1"/>
                </a:solidFill>
                <a:latin typeface="Century Gothic"/>
                <a:ea typeface="Century Gothic"/>
                <a:cs typeface="Century Gothic"/>
                <a:sym typeface="Century Gothic"/>
              </a:rPr>
              <a:t>	-Cible bonifiée si smash dedans</a:t>
            </a:r>
            <a:endParaRPr/>
          </a:p>
          <a:p>
            <a:pPr marL="0" marR="0" lvl="0" indent="0" algn="l" rtl="0">
              <a:spcBef>
                <a:spcPts val="0"/>
              </a:spcBef>
              <a:spcAft>
                <a:spcPts val="0"/>
              </a:spcAft>
              <a:buNone/>
            </a:pPr>
            <a:endParaRPr sz="1800">
              <a:solidFill>
                <a:schemeClr val="dk1"/>
              </a:solidFill>
              <a:latin typeface="Century Gothic"/>
              <a:ea typeface="Century Gothic"/>
              <a:cs typeface="Century Gothic"/>
              <a:sym typeface="Century Gothic"/>
            </a:endParaRPr>
          </a:p>
        </p:txBody>
      </p:sp>
      <p:sp>
        <p:nvSpPr>
          <p:cNvPr id="927" name="Google Shape;927;p73"/>
          <p:cNvSpPr txBox="1"/>
          <p:nvPr/>
        </p:nvSpPr>
        <p:spPr>
          <a:xfrm>
            <a:off x="8221768" y="4135005"/>
            <a:ext cx="2117887"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u="sng">
                <a:solidFill>
                  <a:schemeClr val="hlink"/>
                </a:solidFill>
                <a:latin typeface="Century Gothic"/>
                <a:ea typeface="Century Gothic"/>
                <a:cs typeface="Century Gothic"/>
                <a:sym typeface="Century Gothic"/>
                <a:hlinkClick r:id="rId4"/>
              </a:rPr>
              <a:t>Technique smash</a:t>
            </a:r>
            <a:endParaRPr sz="1800">
              <a:solidFill>
                <a:schemeClr val="dk1"/>
              </a:solidFill>
              <a:latin typeface="Century Gothic"/>
              <a:ea typeface="Century Gothic"/>
              <a:cs typeface="Century Gothic"/>
              <a:sym typeface="Century Gothic"/>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931"/>
        <p:cNvGrpSpPr/>
        <p:nvPr/>
      </p:nvGrpSpPr>
      <p:grpSpPr>
        <a:xfrm>
          <a:off x="0" y="0"/>
          <a:ext cx="0" cy="0"/>
          <a:chOff x="0" y="0"/>
          <a:chExt cx="0" cy="0"/>
        </a:xfrm>
      </p:grpSpPr>
      <p:sp>
        <p:nvSpPr>
          <p:cNvPr id="932" name="Google Shape;932;p74"/>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262626"/>
              </a:buClr>
              <a:buSzPts val="3600"/>
              <a:buFont typeface="Century Gothic"/>
              <a:buNone/>
            </a:pPr>
            <a:r>
              <a:rPr lang="fr-FR"/>
              <a:t>FSP2 – Exemples de situations</a:t>
            </a:r>
            <a:br>
              <a:rPr lang="fr-FR"/>
            </a:br>
            <a:r>
              <a:rPr lang="fr-FR"/>
              <a:t>KILL</a:t>
            </a:r>
            <a:endParaRPr/>
          </a:p>
        </p:txBody>
      </p:sp>
      <p:sp>
        <p:nvSpPr>
          <p:cNvPr id="933" name="Google Shape;933;p74"/>
          <p:cNvSpPr txBox="1"/>
          <p:nvPr/>
        </p:nvSpPr>
        <p:spPr>
          <a:xfrm>
            <a:off x="6162145" y="1904999"/>
            <a:ext cx="6029855" cy="3139321"/>
          </a:xfrm>
          <a:prstGeom prst="rect">
            <a:avLst/>
          </a:prstGeom>
          <a:noFill/>
          <a:ln>
            <a:noFill/>
          </a:ln>
        </p:spPr>
        <p:txBody>
          <a:bodyPr spcFirstLastPara="1" wrap="square" lIns="91425" tIns="45700" rIns="91425" bIns="45700" anchor="t" anchorCtr="0">
            <a:normAutofit/>
          </a:bodyPr>
          <a:lstStyle/>
          <a:p>
            <a:pPr marL="0" marR="0" lvl="0" indent="0" algn="ctr" rtl="0">
              <a:spcBef>
                <a:spcPts val="0"/>
              </a:spcBef>
              <a:spcAft>
                <a:spcPts val="0"/>
              </a:spcAft>
              <a:buClr>
                <a:schemeClr val="accent1"/>
              </a:buClr>
              <a:buSzPts val="1800"/>
              <a:buFont typeface="Noto Sans Symbols"/>
              <a:buNone/>
            </a:pPr>
            <a:r>
              <a:rPr lang="fr-FR" sz="1800" b="1" u="sng">
                <a:solidFill>
                  <a:srgbClr val="3F3F3F"/>
                </a:solidFill>
                <a:latin typeface="Century Gothic"/>
                <a:ea typeface="Century Gothic"/>
                <a:cs typeface="Century Gothic"/>
                <a:sym typeface="Century Gothic"/>
              </a:rPr>
              <a:t>Adversaire </a:t>
            </a:r>
            <a:endParaRPr/>
          </a:p>
          <a:p>
            <a:pPr marL="0" marR="0" lvl="0" indent="0" algn="just" rtl="0">
              <a:spcBef>
                <a:spcPts val="1000"/>
              </a:spcBef>
              <a:spcAft>
                <a:spcPts val="0"/>
              </a:spcAft>
              <a:buClr>
                <a:schemeClr val="accent1"/>
              </a:buClr>
              <a:buSzPts val="1800"/>
              <a:buFont typeface="Noto Sans Symbols"/>
              <a:buNone/>
            </a:pPr>
            <a:r>
              <a:rPr lang="fr-FR" sz="1800">
                <a:solidFill>
                  <a:srgbClr val="3F3F3F"/>
                </a:solidFill>
                <a:latin typeface="Century Gothic"/>
                <a:ea typeface="Century Gothic"/>
                <a:cs typeface="Century Gothic"/>
                <a:sym typeface="Century Gothic"/>
              </a:rPr>
              <a:t>	 -Schéma de départ imposé : service court / Retour amortie</a:t>
            </a:r>
            <a:endParaRPr/>
          </a:p>
          <a:p>
            <a:pPr marL="0" marR="0" lvl="0" indent="0" algn="just" rtl="0">
              <a:spcBef>
                <a:spcPts val="1000"/>
              </a:spcBef>
              <a:spcAft>
                <a:spcPts val="0"/>
              </a:spcAft>
              <a:buClr>
                <a:schemeClr val="accent1"/>
              </a:buClr>
              <a:buSzPts val="1800"/>
              <a:buFont typeface="Noto Sans Symbols"/>
              <a:buNone/>
            </a:pPr>
            <a:r>
              <a:rPr lang="fr-FR" sz="1800">
                <a:solidFill>
                  <a:srgbClr val="3F3F3F"/>
                </a:solidFill>
                <a:latin typeface="Century Gothic"/>
                <a:ea typeface="Century Gothic"/>
                <a:cs typeface="Century Gothic"/>
                <a:sym typeface="Century Gothic"/>
              </a:rPr>
              <a:t>	-Si le retour est un peu trop haut : Kill</a:t>
            </a:r>
            <a:endParaRPr/>
          </a:p>
        </p:txBody>
      </p:sp>
      <p:pic>
        <p:nvPicPr>
          <p:cNvPr id="934" name="Google Shape;934;p74"/>
          <p:cNvPicPr preferRelativeResize="0"/>
          <p:nvPr/>
        </p:nvPicPr>
        <p:blipFill rotWithShape="1">
          <a:blip r:embed="rId3">
            <a:alphaModFix/>
          </a:blip>
          <a:srcRect/>
          <a:stretch/>
        </p:blipFill>
        <p:spPr>
          <a:xfrm>
            <a:off x="4193257" y="5296143"/>
            <a:ext cx="3136562" cy="1234755"/>
          </a:xfrm>
          <a:prstGeom prst="rect">
            <a:avLst/>
          </a:prstGeom>
          <a:noFill/>
          <a:ln>
            <a:noFill/>
          </a:ln>
        </p:spPr>
      </p:pic>
      <p:sp>
        <p:nvSpPr>
          <p:cNvPr id="935" name="Google Shape;935;p74"/>
          <p:cNvSpPr txBox="1"/>
          <p:nvPr/>
        </p:nvSpPr>
        <p:spPr>
          <a:xfrm>
            <a:off x="443753" y="1905000"/>
            <a:ext cx="5446060" cy="313932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u="sng">
                <a:solidFill>
                  <a:schemeClr val="dk1"/>
                </a:solidFill>
                <a:latin typeface="Century Gothic"/>
                <a:ea typeface="Century Gothic"/>
                <a:cs typeface="Century Gothic"/>
                <a:sym typeface="Century Gothic"/>
              </a:rPr>
              <a:t>Partenaire</a:t>
            </a:r>
            <a:endParaRPr/>
          </a:p>
          <a:p>
            <a:pPr marL="0" marR="0" lvl="0" indent="0" algn="just" rtl="0">
              <a:spcBef>
                <a:spcPts val="0"/>
              </a:spcBef>
              <a:spcAft>
                <a:spcPts val="0"/>
              </a:spcAft>
              <a:buNone/>
            </a:pPr>
            <a:r>
              <a:rPr lang="fr-FR" sz="1800">
                <a:solidFill>
                  <a:schemeClr val="dk1"/>
                </a:solidFill>
                <a:latin typeface="Century Gothic"/>
                <a:ea typeface="Century Gothic"/>
                <a:cs typeface="Century Gothic"/>
                <a:sym typeface="Century Gothic"/>
              </a:rPr>
              <a:t>	-Répétition à partir d’un service un peu court et haut =&gt; kill</a:t>
            </a:r>
            <a:endParaRPr sz="1800">
              <a:solidFill>
                <a:schemeClr val="dk1"/>
              </a:solidFill>
              <a:latin typeface="Century Gothic"/>
              <a:ea typeface="Century Gothic"/>
              <a:cs typeface="Century Gothic"/>
              <a:sym typeface="Century Gothic"/>
            </a:endParaRPr>
          </a:p>
          <a:p>
            <a:pPr marL="0" marR="0" lvl="0" indent="0" algn="just" rtl="0">
              <a:spcBef>
                <a:spcPts val="0"/>
              </a:spcBef>
              <a:spcAft>
                <a:spcPts val="0"/>
              </a:spcAft>
              <a:buNone/>
            </a:pPr>
            <a:r>
              <a:rPr lang="fr-FR" sz="1800">
                <a:solidFill>
                  <a:schemeClr val="dk1"/>
                </a:solidFill>
                <a:latin typeface="Century Gothic"/>
                <a:ea typeface="Century Gothic"/>
                <a:cs typeface="Century Gothic"/>
                <a:sym typeface="Century Gothic"/>
              </a:rPr>
              <a:t>	-Répétition à partir d’un schéma service court / amortie un peu haute =&gt; kill</a:t>
            </a:r>
            <a:endParaRPr sz="1800">
              <a:solidFill>
                <a:schemeClr val="dk1"/>
              </a:solidFill>
              <a:latin typeface="Century Gothic"/>
              <a:ea typeface="Century Gothic"/>
              <a:cs typeface="Century Gothic"/>
              <a:sym typeface="Century Gothic"/>
            </a:endParaRPr>
          </a:p>
          <a:p>
            <a:pPr marL="0" marR="0" lvl="0" indent="0" algn="just" rtl="0">
              <a:spcBef>
                <a:spcPts val="0"/>
              </a:spcBef>
              <a:spcAft>
                <a:spcPts val="0"/>
              </a:spcAft>
              <a:buNone/>
            </a:pPr>
            <a:r>
              <a:rPr lang="fr-FR" sz="1800">
                <a:solidFill>
                  <a:schemeClr val="dk1"/>
                </a:solidFill>
                <a:latin typeface="Century Gothic"/>
                <a:ea typeface="Century Gothic"/>
                <a:cs typeface="Century Gothic"/>
                <a:sym typeface="Century Gothic"/>
              </a:rPr>
              <a:t>	-CE : projection rapide vers l’avant + geste court et sec du poignet + plan de frappe très avancé</a:t>
            </a:r>
            <a:endParaRPr/>
          </a:p>
          <a:p>
            <a:pPr marL="0" marR="0" lvl="0" indent="0" algn="just" rtl="0">
              <a:spcBef>
                <a:spcPts val="0"/>
              </a:spcBef>
              <a:spcAft>
                <a:spcPts val="0"/>
              </a:spcAft>
              <a:buNone/>
            </a:pPr>
            <a:r>
              <a:rPr lang="fr-FR" sz="1800">
                <a:solidFill>
                  <a:schemeClr val="dk1"/>
                </a:solidFill>
                <a:latin typeface="Century Gothic"/>
                <a:ea typeface="Century Gothic"/>
                <a:cs typeface="Century Gothic"/>
                <a:sym typeface="Century Gothic"/>
              </a:rPr>
              <a:t>	-CR : Trajectoire rapide descendante milieu de terrain</a:t>
            </a:r>
            <a:endParaRPr/>
          </a:p>
          <a:p>
            <a:pPr marL="0" marR="0" lvl="0" indent="0" algn="l" rtl="0">
              <a:spcBef>
                <a:spcPts val="0"/>
              </a:spcBef>
              <a:spcAft>
                <a:spcPts val="0"/>
              </a:spcAft>
              <a:buNone/>
            </a:pPr>
            <a:endParaRPr sz="1800">
              <a:solidFill>
                <a:schemeClr val="dk1"/>
              </a:solidFill>
              <a:latin typeface="Century Gothic"/>
              <a:ea typeface="Century Gothic"/>
              <a:cs typeface="Century Gothic"/>
              <a:sym typeface="Century Gothic"/>
            </a:endParaRPr>
          </a:p>
        </p:txBody>
      </p:sp>
      <p:sp>
        <p:nvSpPr>
          <p:cNvPr id="936" name="Google Shape;936;p74"/>
          <p:cNvSpPr txBox="1"/>
          <p:nvPr/>
        </p:nvSpPr>
        <p:spPr>
          <a:xfrm>
            <a:off x="7987552" y="4490323"/>
            <a:ext cx="1699504"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u="sng">
                <a:solidFill>
                  <a:schemeClr val="hlink"/>
                </a:solidFill>
                <a:latin typeface="Century Gothic"/>
                <a:ea typeface="Century Gothic"/>
                <a:cs typeface="Century Gothic"/>
                <a:sym typeface="Century Gothic"/>
                <a:hlinkClick r:id="rId4"/>
              </a:rPr>
              <a:t>Technique Kill</a:t>
            </a:r>
            <a:endParaRPr sz="1800">
              <a:solidFill>
                <a:schemeClr val="dk1"/>
              </a:solidFill>
              <a:latin typeface="Century Gothic"/>
              <a:ea typeface="Century Gothic"/>
              <a:cs typeface="Century Gothic"/>
              <a:sym typeface="Century Gothic"/>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940"/>
        <p:cNvGrpSpPr/>
        <p:nvPr/>
      </p:nvGrpSpPr>
      <p:grpSpPr>
        <a:xfrm>
          <a:off x="0" y="0"/>
          <a:ext cx="0" cy="0"/>
          <a:chOff x="0" y="0"/>
          <a:chExt cx="0" cy="0"/>
        </a:xfrm>
      </p:grpSpPr>
      <p:sp>
        <p:nvSpPr>
          <p:cNvPr id="941" name="Google Shape;941;p75"/>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262626"/>
              </a:buClr>
              <a:buSzPts val="3600"/>
              <a:buFont typeface="Century Gothic"/>
              <a:buNone/>
            </a:pPr>
            <a:r>
              <a:rPr lang="fr-FR"/>
              <a:t>FSP2 – Exemples de situations</a:t>
            </a:r>
            <a:br>
              <a:rPr lang="fr-FR"/>
            </a:br>
            <a:r>
              <a:rPr lang="fr-FR"/>
              <a:t>MATCHS A THEMES</a:t>
            </a:r>
            <a:endParaRPr/>
          </a:p>
        </p:txBody>
      </p:sp>
      <p:sp>
        <p:nvSpPr>
          <p:cNvPr id="942" name="Google Shape;942;p75"/>
          <p:cNvSpPr txBox="1"/>
          <p:nvPr/>
        </p:nvSpPr>
        <p:spPr>
          <a:xfrm>
            <a:off x="1667434" y="2052918"/>
            <a:ext cx="9533965" cy="4801314"/>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fr-FR" sz="1800">
                <a:solidFill>
                  <a:schemeClr val="dk1"/>
                </a:solidFill>
                <a:latin typeface="Century Gothic"/>
                <a:ea typeface="Century Gothic"/>
                <a:cs typeface="Century Gothic"/>
                <a:sym typeface="Century Gothic"/>
              </a:rPr>
              <a:t>-Match en 15 points</a:t>
            </a:r>
            <a:endParaRPr/>
          </a:p>
          <a:p>
            <a:pPr marL="0" marR="0" lvl="0" indent="0" algn="just" rtl="0">
              <a:spcBef>
                <a:spcPts val="0"/>
              </a:spcBef>
              <a:spcAft>
                <a:spcPts val="0"/>
              </a:spcAft>
              <a:buNone/>
            </a:pPr>
            <a:r>
              <a:rPr lang="fr-FR" sz="1800">
                <a:solidFill>
                  <a:schemeClr val="dk1"/>
                </a:solidFill>
                <a:latin typeface="Century Gothic"/>
                <a:ea typeface="Century Gothic"/>
                <a:cs typeface="Century Gothic"/>
                <a:sym typeface="Century Gothic"/>
              </a:rPr>
              <a:t>-En début de match, je choisis un « pouvoir » :</a:t>
            </a:r>
            <a:endParaRPr/>
          </a:p>
          <a:p>
            <a:pPr marL="0" marR="0" lvl="0" indent="0" algn="just" rtl="0">
              <a:spcBef>
                <a:spcPts val="0"/>
              </a:spcBef>
              <a:spcAft>
                <a:spcPts val="0"/>
              </a:spcAft>
              <a:buNone/>
            </a:pPr>
            <a:r>
              <a:rPr lang="fr-FR" sz="1800">
                <a:solidFill>
                  <a:schemeClr val="dk1"/>
                </a:solidFill>
                <a:latin typeface="Century Gothic"/>
                <a:ea typeface="Century Gothic"/>
                <a:cs typeface="Century Gothic"/>
                <a:sym typeface="Century Gothic"/>
              </a:rPr>
              <a:t>	-</a:t>
            </a:r>
            <a:r>
              <a:rPr lang="fr-FR" sz="1800" i="1">
                <a:solidFill>
                  <a:schemeClr val="dk1"/>
                </a:solidFill>
                <a:latin typeface="Century Gothic"/>
                <a:ea typeface="Century Gothic"/>
                <a:cs typeface="Century Gothic"/>
                <a:sym typeface="Century Gothic"/>
              </a:rPr>
              <a:t>Placé</a:t>
            </a:r>
            <a:r>
              <a:rPr lang="fr-FR" sz="1800">
                <a:solidFill>
                  <a:schemeClr val="dk1"/>
                </a:solidFill>
                <a:latin typeface="Century Gothic"/>
                <a:ea typeface="Century Gothic"/>
                <a:cs typeface="Century Gothic"/>
                <a:sym typeface="Century Gothic"/>
              </a:rPr>
              <a:t> : si je fais un point gagnant ou mise en danger dans une des 4 zones je gagne 3 points</a:t>
            </a:r>
            <a:endParaRPr/>
          </a:p>
          <a:p>
            <a:pPr marL="0" marR="0" lvl="0" indent="0" algn="just" rtl="0">
              <a:spcBef>
                <a:spcPts val="0"/>
              </a:spcBef>
              <a:spcAft>
                <a:spcPts val="0"/>
              </a:spcAft>
              <a:buNone/>
            </a:pPr>
            <a:r>
              <a:rPr lang="fr-FR" sz="1800">
                <a:solidFill>
                  <a:schemeClr val="dk1"/>
                </a:solidFill>
                <a:latin typeface="Century Gothic"/>
                <a:ea typeface="Century Gothic"/>
                <a:cs typeface="Century Gothic"/>
                <a:sym typeface="Century Gothic"/>
              </a:rPr>
              <a:t>	-</a:t>
            </a:r>
            <a:r>
              <a:rPr lang="fr-FR" sz="1800" i="1">
                <a:solidFill>
                  <a:schemeClr val="dk1"/>
                </a:solidFill>
                <a:latin typeface="Century Gothic"/>
                <a:ea typeface="Century Gothic"/>
                <a:cs typeface="Century Gothic"/>
                <a:sym typeface="Century Gothic"/>
              </a:rPr>
              <a:t>Smash :</a:t>
            </a:r>
            <a:r>
              <a:rPr lang="fr-FR" sz="1800">
                <a:solidFill>
                  <a:schemeClr val="dk1"/>
                </a:solidFill>
                <a:latin typeface="Century Gothic"/>
                <a:ea typeface="Century Gothic"/>
                <a:cs typeface="Century Gothic"/>
                <a:sym typeface="Century Gothic"/>
              </a:rPr>
              <a:t> Si je fais un smash gagnant ou smash qui provoque la faute de l’adversaire je gagne 3 points</a:t>
            </a:r>
            <a:endParaRPr/>
          </a:p>
          <a:p>
            <a:pPr marL="0" marR="0" lvl="0" indent="0" algn="just" rtl="0">
              <a:spcBef>
                <a:spcPts val="0"/>
              </a:spcBef>
              <a:spcAft>
                <a:spcPts val="0"/>
              </a:spcAft>
              <a:buNone/>
            </a:pPr>
            <a:r>
              <a:rPr lang="fr-FR" sz="1800">
                <a:solidFill>
                  <a:schemeClr val="dk1"/>
                </a:solidFill>
                <a:latin typeface="Century Gothic"/>
                <a:ea typeface="Century Gothic"/>
                <a:cs typeface="Century Gothic"/>
                <a:sym typeface="Century Gothic"/>
              </a:rPr>
              <a:t>	-</a:t>
            </a:r>
            <a:r>
              <a:rPr lang="fr-FR" sz="1800" i="1">
                <a:solidFill>
                  <a:schemeClr val="dk1"/>
                </a:solidFill>
                <a:latin typeface="Century Gothic"/>
                <a:ea typeface="Century Gothic"/>
                <a:cs typeface="Century Gothic"/>
                <a:sym typeface="Century Gothic"/>
              </a:rPr>
              <a:t>Kill </a:t>
            </a:r>
            <a:r>
              <a:rPr lang="fr-FR" sz="1800">
                <a:solidFill>
                  <a:schemeClr val="dk1"/>
                </a:solidFill>
                <a:latin typeface="Century Gothic"/>
                <a:ea typeface="Century Gothic"/>
                <a:cs typeface="Century Gothic"/>
                <a:sym typeface="Century Gothic"/>
              </a:rPr>
              <a:t>: Si je fais un kill gagnant ou kill qui provoque la faute de l’adversaire je gagne 3 points</a:t>
            </a:r>
            <a:endParaRPr/>
          </a:p>
          <a:p>
            <a:pPr marL="0" marR="0" lvl="0" indent="0" algn="just" rtl="0">
              <a:spcBef>
                <a:spcPts val="0"/>
              </a:spcBef>
              <a:spcAft>
                <a:spcPts val="0"/>
              </a:spcAft>
              <a:buNone/>
            </a:pPr>
            <a:endParaRPr sz="1800">
              <a:solidFill>
                <a:schemeClr val="dk1"/>
              </a:solidFill>
              <a:latin typeface="Century Gothic"/>
              <a:ea typeface="Century Gothic"/>
              <a:cs typeface="Century Gothic"/>
              <a:sym typeface="Century Gothic"/>
            </a:endParaRPr>
          </a:p>
          <a:p>
            <a:pPr marL="0" marR="0" lvl="0" indent="0" algn="ctr" rtl="0">
              <a:spcBef>
                <a:spcPts val="0"/>
              </a:spcBef>
              <a:spcAft>
                <a:spcPts val="0"/>
              </a:spcAft>
              <a:buNone/>
            </a:pPr>
            <a:r>
              <a:rPr lang="fr-FR" sz="1800" b="1" u="sng">
                <a:solidFill>
                  <a:schemeClr val="dk1"/>
                </a:solidFill>
                <a:latin typeface="Century Gothic"/>
                <a:ea typeface="Century Gothic"/>
                <a:cs typeface="Century Gothic"/>
                <a:sym typeface="Century Gothic"/>
              </a:rPr>
              <a:t>Evolutions</a:t>
            </a:r>
            <a:endParaRPr/>
          </a:p>
          <a:p>
            <a:pPr marL="0" marR="0" lvl="0" indent="0" algn="just" rtl="0">
              <a:spcBef>
                <a:spcPts val="0"/>
              </a:spcBef>
              <a:spcAft>
                <a:spcPts val="0"/>
              </a:spcAft>
              <a:buNone/>
            </a:pPr>
            <a:r>
              <a:rPr lang="fr-FR" sz="1800">
                <a:solidFill>
                  <a:schemeClr val="dk1"/>
                </a:solidFill>
                <a:latin typeface="Century Gothic"/>
                <a:ea typeface="Century Gothic"/>
                <a:cs typeface="Century Gothic"/>
                <a:sym typeface="Century Gothic"/>
              </a:rPr>
              <a:t>-Possibilité de changer de pouvoir à la moitié du match</a:t>
            </a:r>
            <a:endParaRPr/>
          </a:p>
          <a:p>
            <a:pPr marL="0" marR="0" lvl="0" indent="0" algn="just" rtl="0">
              <a:spcBef>
                <a:spcPts val="0"/>
              </a:spcBef>
              <a:spcAft>
                <a:spcPts val="0"/>
              </a:spcAft>
              <a:buNone/>
            </a:pPr>
            <a:r>
              <a:rPr lang="fr-FR" sz="1800">
                <a:solidFill>
                  <a:schemeClr val="dk1"/>
                </a:solidFill>
                <a:latin typeface="Century Gothic"/>
                <a:ea typeface="Century Gothic"/>
                <a:cs typeface="Century Gothic"/>
                <a:sym typeface="Century Gothic"/>
              </a:rPr>
              <a:t>-Obligation de changer de pouvoir à la moitié du match</a:t>
            </a:r>
            <a:endParaRPr/>
          </a:p>
          <a:p>
            <a:pPr marL="0" marR="0" lvl="0" indent="0" algn="just" rtl="0">
              <a:spcBef>
                <a:spcPts val="0"/>
              </a:spcBef>
              <a:spcAft>
                <a:spcPts val="0"/>
              </a:spcAft>
              <a:buNone/>
            </a:pPr>
            <a:r>
              <a:rPr lang="fr-FR" sz="1800">
                <a:solidFill>
                  <a:schemeClr val="dk1"/>
                </a:solidFill>
                <a:latin typeface="Century Gothic"/>
                <a:ea typeface="Century Gothic"/>
                <a:cs typeface="Century Gothic"/>
                <a:sym typeface="Century Gothic"/>
              </a:rPr>
              <a:t>-Mon adversaire choisit mon pouvoir</a:t>
            </a:r>
            <a:endParaRPr/>
          </a:p>
          <a:p>
            <a:pPr marL="0" marR="0" lvl="0" indent="0" algn="just" rtl="0">
              <a:spcBef>
                <a:spcPts val="0"/>
              </a:spcBef>
              <a:spcAft>
                <a:spcPts val="0"/>
              </a:spcAft>
              <a:buNone/>
            </a:pPr>
            <a:endParaRPr sz="1800">
              <a:solidFill>
                <a:schemeClr val="dk1"/>
              </a:solidFill>
              <a:latin typeface="Century Gothic"/>
              <a:ea typeface="Century Gothic"/>
              <a:cs typeface="Century Gothic"/>
              <a:sym typeface="Century Gothic"/>
            </a:endParaRPr>
          </a:p>
          <a:p>
            <a:pPr marL="0" marR="0" lvl="0" indent="0" algn="just" rtl="0">
              <a:spcBef>
                <a:spcPts val="0"/>
              </a:spcBef>
              <a:spcAft>
                <a:spcPts val="0"/>
              </a:spcAft>
              <a:buNone/>
            </a:pPr>
            <a:r>
              <a:rPr lang="fr-FR" sz="1800">
                <a:solidFill>
                  <a:schemeClr val="dk1"/>
                </a:solidFill>
                <a:latin typeface="Century Gothic"/>
                <a:ea typeface="Century Gothic"/>
                <a:cs typeface="Century Gothic"/>
                <a:sym typeface="Century Gothic"/>
              </a:rPr>
              <a:t>=&gt; Les pouvoirs doivent s’accompagner d’une intention tactique qui permet de « provoquer » l’utilisation du pouvoir. Exemple : Pouvoir du kill =&gt; Jouer beaucoup d’amorties pour provoquer une réponse courte et faire un kill</a:t>
            </a:r>
            <a:endParaRPr sz="1800">
              <a:solidFill>
                <a:schemeClr val="dk1"/>
              </a:solidFill>
              <a:latin typeface="Century Gothic"/>
              <a:ea typeface="Century Gothic"/>
              <a:cs typeface="Century Gothic"/>
              <a:sym typeface="Century Gothic"/>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946"/>
        <p:cNvGrpSpPr/>
        <p:nvPr/>
      </p:nvGrpSpPr>
      <p:grpSpPr>
        <a:xfrm>
          <a:off x="0" y="0"/>
          <a:ext cx="0" cy="0"/>
          <a:chOff x="0" y="0"/>
          <a:chExt cx="0" cy="0"/>
        </a:xfrm>
      </p:grpSpPr>
      <p:sp>
        <p:nvSpPr>
          <p:cNvPr id="947" name="Google Shape;947;p76"/>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262626"/>
              </a:buClr>
              <a:buSzPts val="3600"/>
              <a:buFont typeface="Century Gothic"/>
              <a:buNone/>
            </a:pPr>
            <a:r>
              <a:rPr lang="fr-FR"/>
              <a:t>FSP2 – Exemples de situations</a:t>
            </a:r>
            <a:br>
              <a:rPr lang="fr-FR"/>
            </a:br>
            <a:r>
              <a:rPr lang="fr-FR"/>
              <a:t>MATCHS A THEMES</a:t>
            </a:r>
            <a:endParaRPr/>
          </a:p>
        </p:txBody>
      </p:sp>
      <p:sp>
        <p:nvSpPr>
          <p:cNvPr id="948" name="Google Shape;948;p76"/>
          <p:cNvSpPr txBox="1"/>
          <p:nvPr/>
        </p:nvSpPr>
        <p:spPr>
          <a:xfrm>
            <a:off x="1667434" y="2698377"/>
            <a:ext cx="9533965" cy="2308324"/>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fr-FR" sz="1800">
                <a:solidFill>
                  <a:schemeClr val="dk1"/>
                </a:solidFill>
                <a:latin typeface="Century Gothic"/>
                <a:ea typeface="Century Gothic"/>
                <a:cs typeface="Century Gothic"/>
                <a:sym typeface="Century Gothic"/>
              </a:rPr>
              <a:t>-Match en 15 points</a:t>
            </a:r>
            <a:endParaRPr/>
          </a:p>
          <a:p>
            <a:pPr marL="0" marR="0" lvl="0" indent="0" algn="just" rtl="0">
              <a:spcBef>
                <a:spcPts val="0"/>
              </a:spcBef>
              <a:spcAft>
                <a:spcPts val="0"/>
              </a:spcAft>
              <a:buNone/>
            </a:pPr>
            <a:r>
              <a:rPr lang="fr-FR" sz="1800">
                <a:solidFill>
                  <a:schemeClr val="dk1"/>
                </a:solidFill>
                <a:latin typeface="Century Gothic"/>
                <a:ea typeface="Century Gothic"/>
                <a:cs typeface="Century Gothic"/>
                <a:sym typeface="Century Gothic"/>
              </a:rPr>
              <a:t>-Quand je sers, j’annonce à mon adversaire mon service et mon premier coup. Le relanceur est obligé de produire un retour qui permet ce premier coup. </a:t>
            </a:r>
            <a:endParaRPr/>
          </a:p>
          <a:p>
            <a:pPr marL="0" marR="0" lvl="0" indent="0" algn="just" rtl="0">
              <a:spcBef>
                <a:spcPts val="0"/>
              </a:spcBef>
              <a:spcAft>
                <a:spcPts val="0"/>
              </a:spcAft>
              <a:buNone/>
            </a:pPr>
            <a:r>
              <a:rPr lang="fr-FR" sz="1800">
                <a:solidFill>
                  <a:schemeClr val="dk1"/>
                </a:solidFill>
                <a:latin typeface="Century Gothic"/>
                <a:ea typeface="Century Gothic"/>
                <a:cs typeface="Century Gothic"/>
                <a:sym typeface="Century Gothic"/>
              </a:rPr>
              <a:t>Exemple : Si j’annonce : Service long + smash du même côté, mon adversaire ne peur pas tenter l’amortie sur le retour. Il doit retourner en dégagé</a:t>
            </a:r>
            <a:endParaRPr/>
          </a:p>
          <a:p>
            <a:pPr marL="0" marR="0" lvl="0" indent="0" algn="just" rtl="0">
              <a:spcBef>
                <a:spcPts val="0"/>
              </a:spcBef>
              <a:spcAft>
                <a:spcPts val="0"/>
              </a:spcAft>
              <a:buNone/>
            </a:pPr>
            <a:endParaRPr sz="1800">
              <a:solidFill>
                <a:schemeClr val="dk1"/>
              </a:solidFill>
              <a:latin typeface="Century Gothic"/>
              <a:ea typeface="Century Gothic"/>
              <a:cs typeface="Century Gothic"/>
              <a:sym typeface="Century Gothic"/>
            </a:endParaRPr>
          </a:p>
          <a:p>
            <a:pPr marL="0" marR="0" lvl="0" indent="0" algn="just" rtl="0">
              <a:spcBef>
                <a:spcPts val="0"/>
              </a:spcBef>
              <a:spcAft>
                <a:spcPts val="0"/>
              </a:spcAft>
              <a:buNone/>
            </a:pPr>
            <a:r>
              <a:rPr lang="fr-FR" sz="1800">
                <a:solidFill>
                  <a:schemeClr val="dk1"/>
                </a:solidFill>
                <a:latin typeface="Century Gothic"/>
                <a:ea typeface="Century Gothic"/>
                <a:cs typeface="Century Gothic"/>
                <a:sym typeface="Century Gothic"/>
              </a:rPr>
              <a:t>-Idem mais c’est le relanceur qui m’impose mon service + 1</a:t>
            </a:r>
            <a:r>
              <a:rPr lang="fr-FR" sz="1800" baseline="30000">
                <a:solidFill>
                  <a:schemeClr val="dk1"/>
                </a:solidFill>
                <a:latin typeface="Century Gothic"/>
                <a:ea typeface="Century Gothic"/>
                <a:cs typeface="Century Gothic"/>
                <a:sym typeface="Century Gothic"/>
              </a:rPr>
              <a:t>ère</a:t>
            </a:r>
            <a:r>
              <a:rPr lang="fr-FR" sz="1800">
                <a:solidFill>
                  <a:schemeClr val="dk1"/>
                </a:solidFill>
                <a:latin typeface="Century Gothic"/>
                <a:ea typeface="Century Gothic"/>
                <a:cs typeface="Century Gothic"/>
                <a:sym typeface="Century Gothic"/>
              </a:rPr>
              <a:t> frappe</a:t>
            </a:r>
            <a:endParaRPr/>
          </a:p>
          <a:p>
            <a:pPr marL="0" marR="0" lvl="0" indent="0" algn="just" rtl="0">
              <a:spcBef>
                <a:spcPts val="0"/>
              </a:spcBef>
              <a:spcAft>
                <a:spcPts val="0"/>
              </a:spcAft>
              <a:buNone/>
            </a:pPr>
            <a:endParaRPr sz="1800">
              <a:solidFill>
                <a:schemeClr val="dk1"/>
              </a:solidFill>
              <a:latin typeface="Century Gothic"/>
              <a:ea typeface="Century Gothic"/>
              <a:cs typeface="Century Gothic"/>
              <a:sym typeface="Century Gothic"/>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23"/>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62626"/>
              </a:buClr>
              <a:buSzPts val="3600"/>
              <a:buFont typeface="Century Gothic"/>
              <a:buNone/>
            </a:pPr>
            <a:r>
              <a:rPr lang="fr-FR"/>
              <a:t>Collège de Thônes</a:t>
            </a:r>
            <a:endParaRPr/>
          </a:p>
        </p:txBody>
      </p:sp>
      <p:sp>
        <p:nvSpPr>
          <p:cNvPr id="195" name="Google Shape;195;p23"/>
          <p:cNvSpPr txBox="1">
            <a:spLocks noGrp="1"/>
          </p:cNvSpPr>
          <p:nvPr>
            <p:ph type="body" idx="1"/>
          </p:nvPr>
        </p:nvSpPr>
        <p:spPr>
          <a:xfrm>
            <a:off x="828643" y="1905000"/>
            <a:ext cx="5089059" cy="3777622"/>
          </a:xfrm>
          <a:prstGeom prst="rect">
            <a:avLst/>
          </a:prstGeom>
          <a:noFill/>
          <a:ln w="9525" cap="flat" cmpd="sng">
            <a:solidFill>
              <a:schemeClr val="accent1"/>
            </a:solidFill>
            <a:prstDash val="solid"/>
            <a:round/>
            <a:headEnd type="none" w="sm" len="sm"/>
            <a:tailEnd type="none" w="sm" len="sm"/>
          </a:ln>
        </p:spPr>
        <p:txBody>
          <a:bodyPr spcFirstLastPara="1" wrap="square" lIns="91425" tIns="45700" rIns="91425" bIns="45700" anchor="t" anchorCtr="0">
            <a:normAutofit/>
          </a:bodyPr>
          <a:lstStyle/>
          <a:p>
            <a:pPr marL="342900" lvl="0" indent="-342900" algn="l" rtl="0">
              <a:spcBef>
                <a:spcPts val="0"/>
              </a:spcBef>
              <a:spcAft>
                <a:spcPts val="0"/>
              </a:spcAft>
              <a:buSzPts val="1800"/>
              <a:buFont typeface="Arial" panose="020B0604020202020204" pitchFamily="34" charset="0"/>
              <a:buChar char="•"/>
            </a:pPr>
            <a:r>
              <a:rPr lang="fr-FR" dirty="0"/>
              <a:t>Elèves font globalement : « Ça tourne »</a:t>
            </a:r>
            <a:endParaRPr dirty="0"/>
          </a:p>
          <a:p>
            <a:pPr lvl="0" algn="l" rtl="0">
              <a:spcBef>
                <a:spcPts val="1000"/>
              </a:spcBef>
              <a:spcAft>
                <a:spcPts val="0"/>
              </a:spcAft>
              <a:buSzPts val="1800"/>
              <a:buFont typeface="Arial" panose="020B0604020202020204" pitchFamily="34" charset="0"/>
              <a:buChar char="•"/>
            </a:pPr>
            <a:endParaRPr dirty="0"/>
          </a:p>
          <a:p>
            <a:pPr marL="342900" lvl="0" indent="-342900" algn="l" rtl="0">
              <a:spcBef>
                <a:spcPts val="1000"/>
              </a:spcBef>
              <a:spcAft>
                <a:spcPts val="0"/>
              </a:spcAft>
              <a:buSzPts val="1800"/>
              <a:buFont typeface="Arial" panose="020B0604020202020204" pitchFamily="34" charset="0"/>
              <a:buChar char="•"/>
            </a:pPr>
            <a:r>
              <a:rPr lang="fr-FR" b="1" dirty="0">
                <a:latin typeface="Arial"/>
                <a:ea typeface="Arial"/>
                <a:cs typeface="Arial"/>
                <a:sym typeface="Arial"/>
              </a:rPr>
              <a:t>♂︎ / ♀︎ </a:t>
            </a:r>
            <a:r>
              <a:rPr lang="fr-FR" dirty="0"/>
              <a:t>plutôt séparés mais mixité imposée ok</a:t>
            </a:r>
            <a:endParaRPr dirty="0"/>
          </a:p>
          <a:p>
            <a:pPr lvl="0" algn="l" rtl="0">
              <a:spcBef>
                <a:spcPts val="1000"/>
              </a:spcBef>
              <a:spcAft>
                <a:spcPts val="0"/>
              </a:spcAft>
              <a:buSzPts val="1800"/>
              <a:buFont typeface="Arial" panose="020B0604020202020204" pitchFamily="34" charset="0"/>
              <a:buChar char="•"/>
            </a:pPr>
            <a:endParaRPr dirty="0">
              <a:latin typeface="Arial"/>
              <a:ea typeface="Arial"/>
              <a:cs typeface="Arial"/>
              <a:sym typeface="Arial"/>
            </a:endParaRPr>
          </a:p>
          <a:p>
            <a:pPr marL="342900" lvl="0" indent="-342900" algn="l" rtl="0">
              <a:spcBef>
                <a:spcPts val="1000"/>
              </a:spcBef>
              <a:spcAft>
                <a:spcPts val="0"/>
              </a:spcAft>
              <a:buSzPts val="1800"/>
              <a:buFont typeface="Arial" panose="020B0604020202020204" pitchFamily="34" charset="0"/>
              <a:buChar char="•"/>
            </a:pPr>
            <a:r>
              <a:rPr lang="fr-FR" dirty="0"/>
              <a:t>Immédiateté ++ =&gt; Temps de répétition / Temps d’Apprentissage</a:t>
            </a:r>
            <a:endParaRPr dirty="0"/>
          </a:p>
          <a:p>
            <a:pPr lvl="0" algn="l" rtl="0">
              <a:spcBef>
                <a:spcPts val="1000"/>
              </a:spcBef>
              <a:spcAft>
                <a:spcPts val="0"/>
              </a:spcAft>
              <a:buSzPts val="1800"/>
              <a:buFont typeface="Arial" panose="020B0604020202020204" pitchFamily="34" charset="0"/>
              <a:buChar char="•"/>
            </a:pPr>
            <a:endParaRPr dirty="0">
              <a:latin typeface="Arial"/>
              <a:ea typeface="Arial"/>
              <a:cs typeface="Arial"/>
              <a:sym typeface="Arial"/>
            </a:endParaRPr>
          </a:p>
          <a:p>
            <a:pPr marL="342900" lvl="0" indent="-342900" algn="l" rtl="0">
              <a:spcBef>
                <a:spcPts val="1000"/>
              </a:spcBef>
              <a:spcAft>
                <a:spcPts val="0"/>
              </a:spcAft>
              <a:buSzPts val="1800"/>
              <a:buFont typeface="Arial" panose="020B0604020202020204" pitchFamily="34" charset="0"/>
              <a:buChar char="•"/>
            </a:pPr>
            <a:r>
              <a:rPr lang="fr-FR" dirty="0"/>
              <a:t>Respect des CE -</a:t>
            </a:r>
            <a:endParaRPr dirty="0"/>
          </a:p>
          <a:p>
            <a:pPr marL="342900" lvl="0" indent="-228600" algn="l" rtl="0">
              <a:spcBef>
                <a:spcPts val="1000"/>
              </a:spcBef>
              <a:spcAft>
                <a:spcPts val="0"/>
              </a:spcAft>
              <a:buSzPts val="1800"/>
              <a:buNone/>
            </a:pPr>
            <a:endParaRPr dirty="0"/>
          </a:p>
        </p:txBody>
      </p:sp>
      <p:sp>
        <p:nvSpPr>
          <p:cNvPr id="196" name="Google Shape;196;p23"/>
          <p:cNvSpPr txBox="1"/>
          <p:nvPr/>
        </p:nvSpPr>
        <p:spPr>
          <a:xfrm>
            <a:off x="6924643" y="1905000"/>
            <a:ext cx="5089059" cy="3777622"/>
          </a:xfrm>
          <a:prstGeom prst="rect">
            <a:avLst/>
          </a:prstGeom>
          <a:noFill/>
          <a:ln w="9525" cap="flat" cmpd="sng">
            <a:solidFill>
              <a:schemeClr val="accent1"/>
            </a:solidFill>
            <a:prstDash val="solid"/>
            <a:round/>
            <a:headEnd type="none" w="sm" len="sm"/>
            <a:tailEnd type="none" w="sm" len="sm"/>
          </a:ln>
        </p:spPr>
        <p:txBody>
          <a:bodyPr spcFirstLastPara="1" wrap="square" lIns="91425" tIns="45700" rIns="91425" bIns="45700" anchor="t" anchorCtr="0">
            <a:normAutofit/>
          </a:bodyPr>
          <a:lstStyle/>
          <a:p>
            <a:pPr marL="342900" marR="0" lvl="0" indent="-342900" algn="l" rtl="0">
              <a:spcBef>
                <a:spcPts val="0"/>
              </a:spcBef>
              <a:spcAft>
                <a:spcPts val="0"/>
              </a:spcAft>
              <a:buClr>
                <a:schemeClr val="accent1"/>
              </a:buClr>
              <a:buSzPts val="1800"/>
              <a:buFont typeface="Arial" panose="020B0604020202020204" pitchFamily="34" charset="0"/>
              <a:buChar char="•"/>
            </a:pPr>
            <a:r>
              <a:rPr lang="fr-FR" sz="1800" b="0" i="0" u="none" strike="noStrike" cap="none" dirty="0">
                <a:solidFill>
                  <a:srgbClr val="3F3F3F"/>
                </a:solidFill>
                <a:latin typeface="Century Gothic"/>
                <a:ea typeface="Century Gothic"/>
                <a:cs typeface="Century Gothic"/>
                <a:sym typeface="Century Gothic"/>
              </a:rPr>
              <a:t>2 grands profils</a:t>
            </a:r>
            <a:endParaRPr dirty="0"/>
          </a:p>
          <a:p>
            <a:pPr marL="400050" marR="0" lvl="0" indent="-285750" algn="l" rtl="0">
              <a:spcBef>
                <a:spcPts val="1000"/>
              </a:spcBef>
              <a:spcAft>
                <a:spcPts val="0"/>
              </a:spcAft>
              <a:buClr>
                <a:schemeClr val="accent1"/>
              </a:buClr>
              <a:buSzPts val="1800"/>
              <a:buFont typeface="Arial" panose="020B0604020202020204" pitchFamily="34" charset="0"/>
              <a:buChar char="•"/>
            </a:pPr>
            <a:endParaRPr sz="1800" b="0" i="0" u="none" strike="noStrike" cap="none" dirty="0">
              <a:solidFill>
                <a:srgbClr val="3F3F3F"/>
              </a:solidFill>
              <a:latin typeface="Century Gothic"/>
              <a:ea typeface="Century Gothic"/>
              <a:cs typeface="Century Gothic"/>
              <a:sym typeface="Century Gothic"/>
            </a:endParaRPr>
          </a:p>
          <a:p>
            <a:pPr marL="342900" marR="0" lvl="0" indent="-342900" algn="l" rtl="0">
              <a:spcBef>
                <a:spcPts val="1000"/>
              </a:spcBef>
              <a:spcAft>
                <a:spcPts val="0"/>
              </a:spcAft>
              <a:buClr>
                <a:schemeClr val="accent1"/>
              </a:buClr>
              <a:buSzPts val="1800"/>
              <a:buFont typeface="Arial" panose="020B0604020202020204" pitchFamily="34" charset="0"/>
              <a:buChar char="•"/>
            </a:pPr>
            <a:r>
              <a:rPr lang="fr-FR" sz="1800" b="0" i="0" u="none" strike="noStrike" cap="none" dirty="0">
                <a:solidFill>
                  <a:srgbClr val="3F3F3F"/>
                </a:solidFill>
                <a:latin typeface="Century Gothic"/>
                <a:ea typeface="Century Gothic"/>
                <a:cs typeface="Century Gothic"/>
                <a:sym typeface="Century Gothic"/>
              </a:rPr>
              <a:t>Echangeurs (</a:t>
            </a:r>
            <a:r>
              <a:rPr lang="fr-FR" sz="1800" b="1" i="0" u="none" strike="noStrike" cap="none" dirty="0">
                <a:solidFill>
                  <a:srgbClr val="3F3F3F"/>
                </a:solidFill>
                <a:latin typeface="Arial"/>
                <a:ea typeface="Arial"/>
                <a:cs typeface="Arial"/>
                <a:sym typeface="Arial"/>
              </a:rPr>
              <a:t>♀︎</a:t>
            </a:r>
            <a:r>
              <a:rPr lang="fr-FR" sz="1800" b="0" i="0" u="none" strike="noStrike" cap="none" dirty="0">
                <a:solidFill>
                  <a:srgbClr val="3F3F3F"/>
                </a:solidFill>
                <a:latin typeface="Century Gothic"/>
                <a:ea typeface="Century Gothic"/>
                <a:cs typeface="Century Gothic"/>
                <a:sym typeface="Century Gothic"/>
              </a:rPr>
              <a:t>) / </a:t>
            </a:r>
            <a:r>
              <a:rPr lang="fr-FR" sz="1800" b="0" i="0" u="none" strike="noStrike" cap="none" dirty="0" err="1">
                <a:solidFill>
                  <a:srgbClr val="3F3F3F"/>
                </a:solidFill>
                <a:latin typeface="Century Gothic"/>
                <a:ea typeface="Century Gothic"/>
                <a:cs typeface="Century Gothic"/>
                <a:sym typeface="Century Gothic"/>
              </a:rPr>
              <a:t>Smasheurs</a:t>
            </a:r>
            <a:r>
              <a:rPr lang="fr-FR" sz="1800" b="0" i="0" u="none" strike="noStrike" cap="none" dirty="0">
                <a:solidFill>
                  <a:srgbClr val="3F3F3F"/>
                </a:solidFill>
                <a:latin typeface="Century Gothic"/>
                <a:ea typeface="Century Gothic"/>
                <a:cs typeface="Century Gothic"/>
                <a:sym typeface="Century Gothic"/>
              </a:rPr>
              <a:t> (</a:t>
            </a:r>
            <a:r>
              <a:rPr lang="fr-FR" sz="1800" b="1" i="0" u="none" strike="noStrike" cap="none" dirty="0">
                <a:solidFill>
                  <a:srgbClr val="3F3F3F"/>
                </a:solidFill>
                <a:latin typeface="Arial"/>
                <a:ea typeface="Arial"/>
                <a:cs typeface="Arial"/>
                <a:sym typeface="Arial"/>
              </a:rPr>
              <a:t>♂︎</a:t>
            </a:r>
            <a:r>
              <a:rPr lang="fr-FR" sz="1800" b="0" i="0" u="none" strike="noStrike" cap="none" dirty="0">
                <a:solidFill>
                  <a:srgbClr val="3F3F3F"/>
                </a:solidFill>
                <a:latin typeface="Century Gothic"/>
                <a:ea typeface="Century Gothic"/>
                <a:cs typeface="Century Gothic"/>
                <a:sym typeface="Century Gothic"/>
              </a:rPr>
              <a:t>)</a:t>
            </a:r>
            <a:endParaRPr sz="1800" b="0" i="0" u="none" strike="noStrike" cap="none" dirty="0">
              <a:solidFill>
                <a:srgbClr val="3F3F3F"/>
              </a:solidFill>
              <a:latin typeface="Century Gothic"/>
              <a:ea typeface="Century Gothic"/>
              <a:cs typeface="Century Gothic"/>
              <a:sym typeface="Century Gothic"/>
            </a:endParaRPr>
          </a:p>
          <a:p>
            <a:pPr marL="400050" marR="0" lvl="0" indent="-285750" algn="l" rtl="0">
              <a:spcBef>
                <a:spcPts val="1000"/>
              </a:spcBef>
              <a:spcAft>
                <a:spcPts val="0"/>
              </a:spcAft>
              <a:buClr>
                <a:schemeClr val="accent1"/>
              </a:buClr>
              <a:buSzPts val="1800"/>
              <a:buFont typeface="Arial" panose="020B0604020202020204" pitchFamily="34" charset="0"/>
              <a:buChar char="•"/>
            </a:pPr>
            <a:endParaRPr sz="1800" b="0" i="0" u="none" strike="noStrike" cap="none" dirty="0">
              <a:solidFill>
                <a:srgbClr val="3F3F3F"/>
              </a:solidFill>
              <a:latin typeface="Century Gothic"/>
              <a:ea typeface="Century Gothic"/>
              <a:cs typeface="Century Gothic"/>
              <a:sym typeface="Century Gothic"/>
            </a:endParaRPr>
          </a:p>
          <a:p>
            <a:pPr marL="342900" marR="0" lvl="0" indent="-342900" algn="l" rtl="0">
              <a:spcBef>
                <a:spcPts val="1000"/>
              </a:spcBef>
              <a:spcAft>
                <a:spcPts val="0"/>
              </a:spcAft>
              <a:buClr>
                <a:schemeClr val="accent1"/>
              </a:buClr>
              <a:buSzPts val="1800"/>
              <a:buFont typeface="Arial" panose="020B0604020202020204" pitchFamily="34" charset="0"/>
              <a:buChar char="•"/>
            </a:pPr>
            <a:r>
              <a:rPr lang="fr-FR" sz="1800" b="0" i="0" u="none" strike="noStrike" cap="none" dirty="0">
                <a:solidFill>
                  <a:srgbClr val="3F3F3F"/>
                </a:solidFill>
                <a:latin typeface="Century Gothic"/>
                <a:ea typeface="Century Gothic"/>
                <a:cs typeface="Century Gothic"/>
                <a:sym typeface="Century Gothic"/>
              </a:rPr>
              <a:t>Arbitrage à construire</a:t>
            </a:r>
            <a:endParaRPr dirty="0"/>
          </a:p>
          <a:p>
            <a:pPr marL="400050" marR="0" lvl="0" indent="-285750" algn="l" rtl="0">
              <a:spcBef>
                <a:spcPts val="1000"/>
              </a:spcBef>
              <a:spcAft>
                <a:spcPts val="0"/>
              </a:spcAft>
              <a:buClr>
                <a:schemeClr val="accent1"/>
              </a:buClr>
              <a:buSzPts val="1800"/>
              <a:buFont typeface="Arial" panose="020B0604020202020204" pitchFamily="34" charset="0"/>
              <a:buChar char="•"/>
            </a:pPr>
            <a:endParaRPr sz="1800" b="0" i="0" u="none" strike="noStrike" cap="none" dirty="0">
              <a:solidFill>
                <a:srgbClr val="3F3F3F"/>
              </a:solidFill>
              <a:latin typeface="Century Gothic"/>
              <a:ea typeface="Century Gothic"/>
              <a:cs typeface="Century Gothic"/>
              <a:sym typeface="Century Gothic"/>
            </a:endParaRPr>
          </a:p>
          <a:p>
            <a:pPr marL="342900" marR="0" lvl="0" indent="-342900" algn="l" rtl="0">
              <a:spcBef>
                <a:spcPts val="1000"/>
              </a:spcBef>
              <a:spcAft>
                <a:spcPts val="0"/>
              </a:spcAft>
              <a:buClr>
                <a:schemeClr val="accent1"/>
              </a:buClr>
              <a:buSzPts val="1800"/>
              <a:buFont typeface="Arial" panose="020B0604020202020204" pitchFamily="34" charset="0"/>
              <a:buChar char="•"/>
            </a:pPr>
            <a:r>
              <a:rPr lang="fr-FR" sz="1800" b="0" i="0" u="none" strike="noStrike" cap="none" dirty="0">
                <a:solidFill>
                  <a:srgbClr val="3F3F3F"/>
                </a:solidFill>
                <a:latin typeface="Century Gothic"/>
                <a:ea typeface="Century Gothic"/>
                <a:cs typeface="Century Gothic"/>
                <a:sym typeface="Century Gothic"/>
              </a:rPr>
              <a:t>Observation </a:t>
            </a:r>
            <a:r>
              <a:rPr lang="fr-FR" sz="1800" b="0" i="0" u="none" strike="noStrike" cap="none" dirty="0" err="1">
                <a:solidFill>
                  <a:srgbClr val="3F3F3F"/>
                </a:solidFill>
                <a:latin typeface="Century Gothic"/>
                <a:ea typeface="Century Gothic"/>
                <a:cs typeface="Century Gothic"/>
                <a:sym typeface="Century Gothic"/>
              </a:rPr>
              <a:t>critériée</a:t>
            </a:r>
            <a:r>
              <a:rPr lang="fr-FR" sz="1800" b="0" i="0" u="none" strike="noStrike" cap="none" dirty="0">
                <a:solidFill>
                  <a:srgbClr val="3F3F3F"/>
                </a:solidFill>
                <a:latin typeface="Century Gothic"/>
                <a:ea typeface="Century Gothic"/>
                <a:cs typeface="Century Gothic"/>
                <a:sym typeface="Century Gothic"/>
              </a:rPr>
              <a:t> à travailler</a:t>
            </a:r>
            <a:endParaRPr dirty="0"/>
          </a:p>
        </p:txBody>
      </p:sp>
      <p:sp>
        <p:nvSpPr>
          <p:cNvPr id="197" name="Google Shape;197;p23"/>
          <p:cNvSpPr txBox="1"/>
          <p:nvPr/>
        </p:nvSpPr>
        <p:spPr>
          <a:xfrm>
            <a:off x="1146166" y="1549400"/>
            <a:ext cx="4454012" cy="355600"/>
          </a:xfrm>
          <a:prstGeom prst="rect">
            <a:avLst/>
          </a:prstGeom>
          <a:noFill/>
          <a:ln w="9525" cap="flat" cmpd="sng">
            <a:solidFill>
              <a:schemeClr val="accent1"/>
            </a:solidFill>
            <a:prstDash val="solid"/>
            <a:round/>
            <a:headEnd type="none" w="sm" len="sm"/>
            <a:tailEnd type="none" w="sm" len="sm"/>
          </a:ln>
        </p:spPr>
        <p:txBody>
          <a:bodyPr spcFirstLastPara="1" wrap="square" lIns="91425" tIns="45700" rIns="91425" bIns="45700" anchor="t" anchorCtr="0">
            <a:normAutofit lnSpcReduction="10000"/>
          </a:bodyPr>
          <a:lstStyle/>
          <a:p>
            <a:pPr marL="0" marR="0" lvl="0" indent="0" algn="ctr" rtl="0">
              <a:spcBef>
                <a:spcPts val="0"/>
              </a:spcBef>
              <a:spcAft>
                <a:spcPts val="0"/>
              </a:spcAft>
              <a:buClr>
                <a:schemeClr val="accent1"/>
              </a:buClr>
              <a:buSzPts val="1800"/>
              <a:buFont typeface="Noto Sans Symbols"/>
              <a:buNone/>
            </a:pPr>
            <a:r>
              <a:rPr lang="fr-FR" sz="1800" b="1" i="0" u="none" strike="noStrike" cap="none">
                <a:solidFill>
                  <a:srgbClr val="3F3F3F"/>
                </a:solidFill>
                <a:latin typeface="Century Gothic"/>
                <a:ea typeface="Century Gothic"/>
                <a:cs typeface="Century Gothic"/>
                <a:sym typeface="Century Gothic"/>
              </a:rPr>
              <a:t>D’UN POINT DE VUE GÉNÉRAL</a:t>
            </a:r>
            <a:endParaRPr/>
          </a:p>
        </p:txBody>
      </p:sp>
      <p:sp>
        <p:nvSpPr>
          <p:cNvPr id="198" name="Google Shape;198;p23"/>
          <p:cNvSpPr txBox="1"/>
          <p:nvPr/>
        </p:nvSpPr>
        <p:spPr>
          <a:xfrm>
            <a:off x="7242166" y="1549400"/>
            <a:ext cx="4454012" cy="355600"/>
          </a:xfrm>
          <a:prstGeom prst="rect">
            <a:avLst/>
          </a:prstGeom>
          <a:noFill/>
          <a:ln w="9525" cap="flat" cmpd="sng">
            <a:solidFill>
              <a:schemeClr val="accent1"/>
            </a:solidFill>
            <a:prstDash val="solid"/>
            <a:round/>
            <a:headEnd type="none" w="sm" len="sm"/>
            <a:tailEnd type="none" w="sm" len="sm"/>
          </a:ln>
        </p:spPr>
        <p:txBody>
          <a:bodyPr spcFirstLastPara="1" wrap="square" lIns="91425" tIns="45700" rIns="91425" bIns="45700" anchor="t" anchorCtr="0">
            <a:normAutofit lnSpcReduction="10000"/>
          </a:bodyPr>
          <a:lstStyle/>
          <a:p>
            <a:pPr marL="0" marR="0" lvl="0" indent="0" algn="ctr" rtl="0">
              <a:spcBef>
                <a:spcPts val="0"/>
              </a:spcBef>
              <a:spcAft>
                <a:spcPts val="0"/>
              </a:spcAft>
              <a:buClr>
                <a:schemeClr val="accent1"/>
              </a:buClr>
              <a:buSzPts val="1800"/>
              <a:buFont typeface="Noto Sans Symbols"/>
              <a:buNone/>
            </a:pPr>
            <a:r>
              <a:rPr lang="fr-FR" sz="1800" b="1" i="0" u="none" strike="noStrike" cap="none">
                <a:solidFill>
                  <a:srgbClr val="3F3F3F"/>
                </a:solidFill>
                <a:latin typeface="Century Gothic"/>
                <a:ea typeface="Century Gothic"/>
                <a:cs typeface="Century Gothic"/>
                <a:sym typeface="Century Gothic"/>
              </a:rPr>
              <a:t>DANS L’APSA</a:t>
            </a:r>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952"/>
        <p:cNvGrpSpPr/>
        <p:nvPr/>
      </p:nvGrpSpPr>
      <p:grpSpPr>
        <a:xfrm>
          <a:off x="0" y="0"/>
          <a:ext cx="0" cy="0"/>
          <a:chOff x="0" y="0"/>
          <a:chExt cx="0" cy="0"/>
        </a:xfrm>
      </p:grpSpPr>
      <p:sp>
        <p:nvSpPr>
          <p:cNvPr id="953" name="Google Shape;953;p77"/>
          <p:cNvSpPr txBox="1">
            <a:spLocks noGrp="1"/>
          </p:cNvSpPr>
          <p:nvPr>
            <p:ph type="title"/>
          </p:nvPr>
        </p:nvSpPr>
        <p:spPr>
          <a:xfrm>
            <a:off x="1647891" y="624110"/>
            <a:ext cx="10441015" cy="1280890"/>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262626"/>
              </a:buClr>
              <a:buSzPts val="3600"/>
              <a:buFont typeface="Century Gothic"/>
              <a:buNone/>
            </a:pPr>
            <a:r>
              <a:rPr lang="fr-FR"/>
              <a:t>FSP2 – Exemples de situations</a:t>
            </a:r>
            <a:br>
              <a:rPr lang="fr-FR"/>
            </a:br>
            <a:r>
              <a:rPr lang="fr-FR"/>
              <a:t>MATCHS A THEMES – Gagner Vite</a:t>
            </a:r>
            <a:endParaRPr/>
          </a:p>
        </p:txBody>
      </p:sp>
      <p:sp>
        <p:nvSpPr>
          <p:cNvPr id="954" name="Google Shape;954;p77"/>
          <p:cNvSpPr txBox="1"/>
          <p:nvPr/>
        </p:nvSpPr>
        <p:spPr>
          <a:xfrm>
            <a:off x="7176569" y="2050525"/>
            <a:ext cx="4912337" cy="4801314"/>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fr-FR" sz="1800">
                <a:solidFill>
                  <a:schemeClr val="dk1"/>
                </a:solidFill>
                <a:latin typeface="Century Gothic"/>
                <a:ea typeface="Century Gothic"/>
                <a:cs typeface="Century Gothic"/>
                <a:sym typeface="Century Gothic"/>
              </a:rPr>
              <a:t>-Match de 3’</a:t>
            </a:r>
            <a:endParaRPr/>
          </a:p>
          <a:p>
            <a:pPr marL="0" marR="0" lvl="0" indent="0" algn="just" rtl="0">
              <a:spcBef>
                <a:spcPts val="0"/>
              </a:spcBef>
              <a:spcAft>
                <a:spcPts val="0"/>
              </a:spcAft>
              <a:buNone/>
            </a:pPr>
            <a:r>
              <a:rPr lang="fr-FR" sz="1800">
                <a:solidFill>
                  <a:schemeClr val="dk1"/>
                </a:solidFill>
                <a:latin typeface="Century Gothic"/>
                <a:ea typeface="Century Gothic"/>
                <a:cs typeface="Century Gothic"/>
                <a:sym typeface="Century Gothic"/>
              </a:rPr>
              <a:t>-J2 dispose d’une réserve de volants</a:t>
            </a:r>
            <a:endParaRPr/>
          </a:p>
          <a:p>
            <a:pPr marL="0" marR="0" lvl="0" indent="0" algn="just" rtl="0">
              <a:spcBef>
                <a:spcPts val="0"/>
              </a:spcBef>
              <a:spcAft>
                <a:spcPts val="0"/>
              </a:spcAft>
              <a:buNone/>
            </a:pPr>
            <a:r>
              <a:rPr lang="fr-FR" sz="1800">
                <a:solidFill>
                  <a:schemeClr val="dk1"/>
                </a:solidFill>
                <a:latin typeface="Century Gothic"/>
                <a:ea typeface="Century Gothic"/>
                <a:cs typeface="Century Gothic"/>
                <a:sym typeface="Century Gothic"/>
              </a:rPr>
              <a:t>-J2 est attaquant / J1 défenseur</a:t>
            </a:r>
            <a:endParaRPr/>
          </a:p>
          <a:p>
            <a:pPr marL="0" marR="0" lvl="0" indent="0" algn="just" rtl="0">
              <a:spcBef>
                <a:spcPts val="0"/>
              </a:spcBef>
              <a:spcAft>
                <a:spcPts val="0"/>
              </a:spcAft>
              <a:buNone/>
            </a:pPr>
            <a:r>
              <a:rPr lang="fr-FR" sz="1800">
                <a:solidFill>
                  <a:schemeClr val="dk1"/>
                </a:solidFill>
                <a:latin typeface="Century Gothic"/>
                <a:ea typeface="Century Gothic"/>
                <a:cs typeface="Century Gothic"/>
                <a:sym typeface="Century Gothic"/>
              </a:rPr>
              <a:t>-J2 a 3 minutes pour marquer le plus de point possible</a:t>
            </a:r>
            <a:endParaRPr/>
          </a:p>
          <a:p>
            <a:pPr marL="0" marR="0" lvl="0" indent="0" algn="just" rtl="0">
              <a:spcBef>
                <a:spcPts val="0"/>
              </a:spcBef>
              <a:spcAft>
                <a:spcPts val="0"/>
              </a:spcAft>
              <a:buNone/>
            </a:pPr>
            <a:r>
              <a:rPr lang="fr-FR" sz="1800">
                <a:solidFill>
                  <a:schemeClr val="dk1"/>
                </a:solidFill>
                <a:latin typeface="Century Gothic"/>
                <a:ea typeface="Century Gothic"/>
                <a:cs typeface="Century Gothic"/>
                <a:sym typeface="Century Gothic"/>
              </a:rPr>
              <a:t>-Quand il n’a plus de volant il va vite en rechercher</a:t>
            </a:r>
            <a:endParaRPr/>
          </a:p>
          <a:p>
            <a:pPr marL="0" marR="0" lvl="0" indent="0" algn="just" rtl="0">
              <a:spcBef>
                <a:spcPts val="0"/>
              </a:spcBef>
              <a:spcAft>
                <a:spcPts val="0"/>
              </a:spcAft>
              <a:buNone/>
            </a:pPr>
            <a:r>
              <a:rPr lang="fr-FR" sz="1800">
                <a:solidFill>
                  <a:schemeClr val="dk1"/>
                </a:solidFill>
                <a:latin typeface="Century Gothic"/>
                <a:ea typeface="Century Gothic"/>
                <a:cs typeface="Century Gothic"/>
                <a:sym typeface="Century Gothic"/>
              </a:rPr>
              <a:t>-J1 doit toucher un plot après chaque frappe</a:t>
            </a:r>
            <a:endParaRPr/>
          </a:p>
          <a:p>
            <a:pPr marL="0" marR="0" lvl="0" indent="0" algn="just" rtl="0">
              <a:spcBef>
                <a:spcPts val="0"/>
              </a:spcBef>
              <a:spcAft>
                <a:spcPts val="0"/>
              </a:spcAft>
              <a:buNone/>
            </a:pPr>
            <a:r>
              <a:rPr lang="fr-FR" sz="1800">
                <a:solidFill>
                  <a:schemeClr val="dk1"/>
                </a:solidFill>
                <a:latin typeface="Century Gothic"/>
                <a:ea typeface="Century Gothic"/>
                <a:cs typeface="Century Gothic"/>
                <a:sym typeface="Century Gothic"/>
              </a:rPr>
              <a:t>-J2 doit donc se montrer « agressif » pour gagner les points rapidement.</a:t>
            </a:r>
            <a:endParaRPr/>
          </a:p>
          <a:p>
            <a:pPr marL="0" marR="0" lvl="0" indent="0" algn="just" rtl="0">
              <a:spcBef>
                <a:spcPts val="0"/>
              </a:spcBef>
              <a:spcAft>
                <a:spcPts val="0"/>
              </a:spcAft>
              <a:buNone/>
            </a:pPr>
            <a:r>
              <a:rPr lang="fr-FR" sz="1800">
                <a:solidFill>
                  <a:schemeClr val="dk1"/>
                </a:solidFill>
                <a:latin typeface="Century Gothic"/>
                <a:ea typeface="Century Gothic"/>
                <a:cs typeface="Century Gothic"/>
                <a:sym typeface="Century Gothic"/>
              </a:rPr>
              <a:t>-J1 a tout intérêt a produire des trajectoires hautes qui lui permettent de regagner du temps pour se replacer après avoir touché un plot et de « faire s’écouler le plus de temps possible »</a:t>
            </a:r>
            <a:endParaRPr/>
          </a:p>
          <a:p>
            <a:pPr marL="0" marR="0" lvl="0" indent="0" algn="just" rtl="0">
              <a:spcBef>
                <a:spcPts val="0"/>
              </a:spcBef>
              <a:spcAft>
                <a:spcPts val="0"/>
              </a:spcAft>
              <a:buNone/>
            </a:pPr>
            <a:endParaRPr sz="1800">
              <a:solidFill>
                <a:schemeClr val="dk1"/>
              </a:solidFill>
              <a:latin typeface="Century Gothic"/>
              <a:ea typeface="Century Gothic"/>
              <a:cs typeface="Century Gothic"/>
              <a:sym typeface="Century Gothic"/>
            </a:endParaRPr>
          </a:p>
        </p:txBody>
      </p:sp>
      <p:pic>
        <p:nvPicPr>
          <p:cNvPr id="955" name="Google Shape;955;p77"/>
          <p:cNvPicPr preferRelativeResize="0"/>
          <p:nvPr/>
        </p:nvPicPr>
        <p:blipFill rotWithShape="1">
          <a:blip r:embed="rId3">
            <a:alphaModFix/>
          </a:blip>
          <a:srcRect/>
          <a:stretch/>
        </p:blipFill>
        <p:spPr>
          <a:xfrm>
            <a:off x="-123751" y="1568824"/>
            <a:ext cx="7300320" cy="4175020"/>
          </a:xfrm>
          <a:prstGeom prst="rect">
            <a:avLst/>
          </a:prstGeom>
          <a:noFill/>
          <a:ln>
            <a:noFill/>
          </a:ln>
        </p:spPr>
      </p:pic>
      <p:sp>
        <p:nvSpPr>
          <p:cNvPr id="956" name="Google Shape;956;p77"/>
          <p:cNvSpPr txBox="1"/>
          <p:nvPr/>
        </p:nvSpPr>
        <p:spPr>
          <a:xfrm>
            <a:off x="1647891" y="3439719"/>
            <a:ext cx="484750" cy="369332"/>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J2</a:t>
            </a:r>
            <a:endParaRPr/>
          </a:p>
        </p:txBody>
      </p:sp>
      <p:sp>
        <p:nvSpPr>
          <p:cNvPr id="957" name="Google Shape;957;p77"/>
          <p:cNvSpPr txBox="1"/>
          <p:nvPr/>
        </p:nvSpPr>
        <p:spPr>
          <a:xfrm>
            <a:off x="4992848" y="3470460"/>
            <a:ext cx="484750" cy="369332"/>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Century Gothic"/>
                <a:ea typeface="Century Gothic"/>
                <a:cs typeface="Century Gothic"/>
                <a:sym typeface="Century Gothic"/>
              </a:rPr>
              <a:t>J1</a:t>
            </a:r>
            <a:endParaRPr/>
          </a:p>
        </p:txBody>
      </p:sp>
      <p:sp>
        <p:nvSpPr>
          <p:cNvPr id="958" name="Google Shape;958;p77"/>
          <p:cNvSpPr/>
          <p:nvPr/>
        </p:nvSpPr>
        <p:spPr>
          <a:xfrm>
            <a:off x="3571620" y="3353318"/>
            <a:ext cx="347133" cy="455733"/>
          </a:xfrm>
          <a:prstGeom prst="triangle">
            <a:avLst>
              <a:gd name="adj" fmla="val 50000"/>
            </a:avLst>
          </a:prstGeom>
          <a:solidFill>
            <a:srgbClr val="FF0000"/>
          </a:solidFill>
          <a:ln w="15875" cap="rnd"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0070C0"/>
              </a:solidFill>
              <a:latin typeface="Century Gothic"/>
              <a:ea typeface="Century Gothic"/>
              <a:cs typeface="Century Gothic"/>
              <a:sym typeface="Century Gothic"/>
            </a:endParaRPr>
          </a:p>
        </p:txBody>
      </p:sp>
      <p:sp>
        <p:nvSpPr>
          <p:cNvPr id="959" name="Google Shape;959;p77"/>
          <p:cNvSpPr/>
          <p:nvPr/>
        </p:nvSpPr>
        <p:spPr>
          <a:xfrm>
            <a:off x="5010599" y="1882393"/>
            <a:ext cx="347133" cy="455733"/>
          </a:xfrm>
          <a:prstGeom prst="triangle">
            <a:avLst>
              <a:gd name="adj" fmla="val 50000"/>
            </a:avLst>
          </a:prstGeom>
          <a:solidFill>
            <a:srgbClr val="FF0000"/>
          </a:solidFill>
          <a:ln w="15875" cap="rnd"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0070C0"/>
              </a:solidFill>
              <a:latin typeface="Century Gothic"/>
              <a:ea typeface="Century Gothic"/>
              <a:cs typeface="Century Gothic"/>
              <a:sym typeface="Century Gothic"/>
            </a:endParaRPr>
          </a:p>
        </p:txBody>
      </p:sp>
      <p:sp>
        <p:nvSpPr>
          <p:cNvPr id="960" name="Google Shape;960;p77"/>
          <p:cNvSpPr/>
          <p:nvPr/>
        </p:nvSpPr>
        <p:spPr>
          <a:xfrm>
            <a:off x="6335959" y="3242594"/>
            <a:ext cx="347133" cy="455733"/>
          </a:xfrm>
          <a:prstGeom prst="triangle">
            <a:avLst>
              <a:gd name="adj" fmla="val 50000"/>
            </a:avLst>
          </a:prstGeom>
          <a:solidFill>
            <a:srgbClr val="FF0000"/>
          </a:solidFill>
          <a:ln w="15875" cap="rnd"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0070C0"/>
              </a:solidFill>
              <a:latin typeface="Century Gothic"/>
              <a:ea typeface="Century Gothic"/>
              <a:cs typeface="Century Gothic"/>
              <a:sym typeface="Century Gothic"/>
            </a:endParaRPr>
          </a:p>
        </p:txBody>
      </p:sp>
      <p:sp>
        <p:nvSpPr>
          <p:cNvPr id="961" name="Google Shape;961;p77"/>
          <p:cNvSpPr/>
          <p:nvPr/>
        </p:nvSpPr>
        <p:spPr>
          <a:xfrm>
            <a:off x="5061656" y="4516393"/>
            <a:ext cx="347133" cy="455733"/>
          </a:xfrm>
          <a:prstGeom prst="triangle">
            <a:avLst>
              <a:gd name="adj" fmla="val 50000"/>
            </a:avLst>
          </a:prstGeom>
          <a:solidFill>
            <a:srgbClr val="FF0000"/>
          </a:solidFill>
          <a:ln w="15875" cap="rnd"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0070C0"/>
              </a:solidFill>
              <a:latin typeface="Century Gothic"/>
              <a:ea typeface="Century Gothic"/>
              <a:cs typeface="Century Gothic"/>
              <a:sym typeface="Century Gothic"/>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965"/>
        <p:cNvGrpSpPr/>
        <p:nvPr/>
      </p:nvGrpSpPr>
      <p:grpSpPr>
        <a:xfrm>
          <a:off x="0" y="0"/>
          <a:ext cx="0" cy="0"/>
          <a:chOff x="0" y="0"/>
          <a:chExt cx="0" cy="0"/>
        </a:xfrm>
      </p:grpSpPr>
      <p:sp>
        <p:nvSpPr>
          <p:cNvPr id="966" name="Google Shape;966;p78"/>
          <p:cNvSpPr txBox="1">
            <a:spLocks noGrp="1"/>
          </p:cNvSpPr>
          <p:nvPr>
            <p:ph type="title"/>
          </p:nvPr>
        </p:nvSpPr>
        <p:spPr>
          <a:xfrm>
            <a:off x="2646370" y="268510"/>
            <a:ext cx="8911687" cy="128089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62626"/>
              </a:buClr>
              <a:buSzPts val="3600"/>
              <a:buFont typeface="Century Gothic"/>
              <a:buNone/>
            </a:pPr>
            <a:r>
              <a:rPr lang="fr-FR"/>
              <a:t>Tactique au Badminton</a:t>
            </a:r>
            <a:endParaRPr/>
          </a:p>
        </p:txBody>
      </p:sp>
      <p:sp>
        <p:nvSpPr>
          <p:cNvPr id="967" name="Google Shape;967;p78"/>
          <p:cNvSpPr txBox="1">
            <a:spLocks noGrp="1"/>
          </p:cNvSpPr>
          <p:nvPr>
            <p:ph type="body" idx="1"/>
          </p:nvPr>
        </p:nvSpPr>
        <p:spPr>
          <a:xfrm>
            <a:off x="1759478" y="1236133"/>
            <a:ext cx="10127722" cy="4876800"/>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SzPts val="1800"/>
              <a:buChar char="🠶"/>
            </a:pPr>
            <a:r>
              <a:rPr lang="fr-FR" b="1"/>
              <a:t>Savoir se reconnaître en position "dominante" ou "dominée"</a:t>
            </a:r>
            <a:endParaRPr/>
          </a:p>
          <a:p>
            <a:pPr marL="342900" lvl="0" indent="-342900" algn="l" rtl="0">
              <a:spcBef>
                <a:spcPts val="1000"/>
              </a:spcBef>
              <a:spcAft>
                <a:spcPts val="0"/>
              </a:spcAft>
              <a:buSzPts val="1800"/>
              <a:buChar char="🠶"/>
            </a:pPr>
            <a:r>
              <a:rPr lang="fr-FR"/>
              <a:t>- si le joueur dispose de 3 choix (amortir, dégager, smasher), quel que soit le lieu d'interception du volant, il est en position dominante. Il intervient au niveau ou au-dessus du filet. Les possibilités d'anticipation de l'adversaire sont très faibles. Le but est de maintenir cette position jusqu'à la conclusion du point.</a:t>
            </a:r>
            <a:endParaRPr/>
          </a:p>
          <a:p>
            <a:pPr marL="342900" lvl="0" indent="-342900" algn="l" rtl="0">
              <a:spcBef>
                <a:spcPts val="1000"/>
              </a:spcBef>
              <a:spcAft>
                <a:spcPts val="0"/>
              </a:spcAft>
              <a:buSzPts val="1800"/>
              <a:buChar char="🠶"/>
            </a:pPr>
            <a:r>
              <a:rPr lang="fr-FR"/>
              <a:t>- si le joueur intervient au-dessous du filet, il est en position dominée. Les choix de retour seront limités à une ou deux options. Les frappes s'effectuent en retard, sous pression. Le but est de rééquilibrer l'échange pour reprendre l'ascendant sur l'adversaire, par exemple en effectuant un contre-amorti ou un dégagement long.</a:t>
            </a:r>
            <a:endParaRPr/>
          </a:p>
          <a:p>
            <a:pPr marL="342900" lvl="0" indent="-228600" algn="l" rtl="0">
              <a:spcBef>
                <a:spcPts val="1000"/>
              </a:spcBef>
              <a:spcAft>
                <a:spcPts val="0"/>
              </a:spcAft>
              <a:buSzPts val="1800"/>
              <a:buNone/>
            </a:pPr>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971"/>
        <p:cNvGrpSpPr/>
        <p:nvPr/>
      </p:nvGrpSpPr>
      <p:grpSpPr>
        <a:xfrm>
          <a:off x="0" y="0"/>
          <a:ext cx="0" cy="0"/>
          <a:chOff x="0" y="0"/>
          <a:chExt cx="0" cy="0"/>
        </a:xfrm>
      </p:grpSpPr>
      <p:sp>
        <p:nvSpPr>
          <p:cNvPr id="972" name="Google Shape;972;p79"/>
          <p:cNvSpPr txBox="1">
            <a:spLocks noGrp="1"/>
          </p:cNvSpPr>
          <p:nvPr>
            <p:ph type="title"/>
          </p:nvPr>
        </p:nvSpPr>
        <p:spPr>
          <a:xfrm>
            <a:off x="2099734" y="268510"/>
            <a:ext cx="9458324" cy="128089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62626"/>
              </a:buClr>
              <a:buSzPts val="3600"/>
              <a:buFont typeface="Century Gothic"/>
              <a:buNone/>
            </a:pPr>
            <a:r>
              <a:rPr lang="fr-FR"/>
              <a:t>Tactique au Badminton – La mise en Jeu</a:t>
            </a:r>
            <a:endParaRPr/>
          </a:p>
        </p:txBody>
      </p:sp>
      <p:sp>
        <p:nvSpPr>
          <p:cNvPr id="973" name="Google Shape;973;p79"/>
          <p:cNvSpPr txBox="1">
            <a:spLocks noGrp="1"/>
          </p:cNvSpPr>
          <p:nvPr>
            <p:ph type="body" idx="1"/>
          </p:nvPr>
        </p:nvSpPr>
        <p:spPr>
          <a:xfrm>
            <a:off x="337078" y="1286933"/>
            <a:ext cx="5775855" cy="20320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SzPts val="1400"/>
              <a:buNone/>
            </a:pPr>
            <a:r>
              <a:rPr lang="fr-FR" sz="1400" b="1" i="1"/>
              <a:t>le joueur sert au T au centre au fond du court</a:t>
            </a:r>
            <a:br>
              <a:rPr lang="fr-FR" sz="1400"/>
            </a:br>
            <a:br>
              <a:rPr lang="fr-FR" sz="1400"/>
            </a:br>
            <a:r>
              <a:rPr lang="fr-FR" sz="1400"/>
              <a:t>- pas d'angle pour l'adversaire</a:t>
            </a:r>
            <a:br>
              <a:rPr lang="fr-FR" sz="1400"/>
            </a:br>
            <a:br>
              <a:rPr lang="fr-FR" sz="1400"/>
            </a:br>
            <a:r>
              <a:rPr lang="fr-FR" sz="1400"/>
              <a:t>- le joueur est à égale distance des</a:t>
            </a:r>
            <a:br>
              <a:rPr lang="fr-FR" sz="1400"/>
            </a:br>
            <a:r>
              <a:rPr lang="fr-FR" sz="1400"/>
              <a:t>4 coins du terrain, prêt à intervenir</a:t>
            </a:r>
            <a:br>
              <a:rPr lang="fr-FR" sz="1400"/>
            </a:br>
            <a:r>
              <a:rPr lang="fr-FR" sz="1400"/>
              <a:t>depuis la zone de confort</a:t>
            </a:r>
            <a:endParaRPr/>
          </a:p>
        </p:txBody>
      </p:sp>
      <p:pic>
        <p:nvPicPr>
          <p:cNvPr id="974" name="Google Shape;974;p79"/>
          <p:cNvPicPr preferRelativeResize="0"/>
          <p:nvPr/>
        </p:nvPicPr>
        <p:blipFill rotWithShape="1">
          <a:blip r:embed="rId3">
            <a:alphaModFix/>
          </a:blip>
          <a:srcRect/>
          <a:stretch/>
        </p:blipFill>
        <p:spPr>
          <a:xfrm>
            <a:off x="133878" y="3515782"/>
            <a:ext cx="4670800" cy="2986617"/>
          </a:xfrm>
          <a:prstGeom prst="rect">
            <a:avLst/>
          </a:prstGeom>
          <a:noFill/>
          <a:ln>
            <a:noFill/>
          </a:ln>
        </p:spPr>
      </p:pic>
      <p:sp>
        <p:nvSpPr>
          <p:cNvPr id="975" name="Google Shape;975;p79"/>
          <p:cNvSpPr txBox="1"/>
          <p:nvPr/>
        </p:nvSpPr>
        <p:spPr>
          <a:xfrm>
            <a:off x="5782235" y="1225690"/>
            <a:ext cx="6293224" cy="267765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400" b="1" i="1">
                <a:solidFill>
                  <a:schemeClr val="dk1"/>
                </a:solidFill>
                <a:latin typeface="Century Gothic"/>
                <a:ea typeface="Century Gothic"/>
                <a:cs typeface="Century Gothic"/>
                <a:sym typeface="Century Gothic"/>
              </a:rPr>
              <a:t>le joueur recherche le côté extérieur du fond du court</a:t>
            </a:r>
            <a:br>
              <a:rPr lang="fr-FR" sz="1400">
                <a:solidFill>
                  <a:schemeClr val="dk1"/>
                </a:solidFill>
                <a:latin typeface="Century Gothic"/>
                <a:ea typeface="Century Gothic"/>
                <a:cs typeface="Century Gothic"/>
                <a:sym typeface="Century Gothic"/>
              </a:rPr>
            </a:br>
            <a:br>
              <a:rPr lang="fr-FR" sz="1400">
                <a:solidFill>
                  <a:schemeClr val="dk1"/>
                </a:solidFill>
                <a:latin typeface="Century Gothic"/>
                <a:ea typeface="Century Gothic"/>
                <a:cs typeface="Century Gothic"/>
                <a:sym typeface="Century Gothic"/>
              </a:rPr>
            </a:br>
            <a:r>
              <a:rPr lang="fr-FR" sz="1400">
                <a:solidFill>
                  <a:schemeClr val="dk1"/>
                </a:solidFill>
                <a:latin typeface="Century Gothic"/>
                <a:ea typeface="Century Gothic"/>
                <a:cs typeface="Century Gothic"/>
                <a:sym typeface="Century Gothic"/>
              </a:rPr>
              <a:t>- angles d'attaque possibles pour l'adversaire : 1 et 2</a:t>
            </a:r>
            <a:br>
              <a:rPr lang="fr-FR" sz="1400">
                <a:solidFill>
                  <a:schemeClr val="dk1"/>
                </a:solidFill>
                <a:latin typeface="Century Gothic"/>
                <a:ea typeface="Century Gothic"/>
                <a:cs typeface="Century Gothic"/>
                <a:sym typeface="Century Gothic"/>
              </a:rPr>
            </a:br>
            <a:br>
              <a:rPr lang="fr-FR" sz="1400">
                <a:solidFill>
                  <a:schemeClr val="dk1"/>
                </a:solidFill>
                <a:latin typeface="Century Gothic"/>
                <a:ea typeface="Century Gothic"/>
                <a:cs typeface="Century Gothic"/>
                <a:sym typeface="Century Gothic"/>
              </a:rPr>
            </a:br>
            <a:r>
              <a:rPr lang="fr-FR" sz="1400">
                <a:solidFill>
                  <a:schemeClr val="dk1"/>
                </a:solidFill>
                <a:latin typeface="Century Gothic"/>
                <a:ea typeface="Century Gothic"/>
                <a:cs typeface="Century Gothic"/>
                <a:sym typeface="Century Gothic"/>
              </a:rPr>
              <a:t>- le joueur décale volontairement l'adversaire latéralement pour s'ouvrir l'autre côté</a:t>
            </a:r>
            <a:br>
              <a:rPr lang="fr-FR" sz="1400">
                <a:solidFill>
                  <a:schemeClr val="dk1"/>
                </a:solidFill>
                <a:latin typeface="Century Gothic"/>
                <a:ea typeface="Century Gothic"/>
                <a:cs typeface="Century Gothic"/>
                <a:sym typeface="Century Gothic"/>
              </a:rPr>
            </a:br>
            <a:br>
              <a:rPr lang="fr-FR" sz="1400">
                <a:solidFill>
                  <a:schemeClr val="dk1"/>
                </a:solidFill>
                <a:latin typeface="Century Gothic"/>
                <a:ea typeface="Century Gothic"/>
                <a:cs typeface="Century Gothic"/>
                <a:sym typeface="Century Gothic"/>
              </a:rPr>
            </a:br>
            <a:r>
              <a:rPr lang="fr-FR" sz="1400">
                <a:solidFill>
                  <a:schemeClr val="dk1"/>
                </a:solidFill>
                <a:latin typeface="Century Gothic"/>
                <a:ea typeface="Century Gothic"/>
                <a:cs typeface="Century Gothic"/>
                <a:sym typeface="Century Gothic"/>
              </a:rPr>
              <a:t>- le joueur décale sa position d'attente pour intervenir rapidement le long de la ligne, avec une attention particulière pour l'amorti croisé "3"</a:t>
            </a:r>
            <a:br>
              <a:rPr lang="fr-FR" sz="1400">
                <a:solidFill>
                  <a:schemeClr val="dk1"/>
                </a:solidFill>
                <a:latin typeface="Century Gothic"/>
                <a:ea typeface="Century Gothic"/>
                <a:cs typeface="Century Gothic"/>
                <a:sym typeface="Century Gothic"/>
              </a:rPr>
            </a:br>
            <a:br>
              <a:rPr lang="fr-FR" sz="1400">
                <a:solidFill>
                  <a:schemeClr val="dk1"/>
                </a:solidFill>
                <a:latin typeface="Century Gothic"/>
                <a:ea typeface="Century Gothic"/>
                <a:cs typeface="Century Gothic"/>
                <a:sym typeface="Century Gothic"/>
              </a:rPr>
            </a:br>
            <a:r>
              <a:rPr lang="fr-FR" sz="1400">
                <a:solidFill>
                  <a:schemeClr val="dk1"/>
                </a:solidFill>
                <a:latin typeface="Century Gothic"/>
                <a:ea typeface="Century Gothic"/>
                <a:cs typeface="Century Gothic"/>
                <a:sym typeface="Century Gothic"/>
              </a:rPr>
              <a:t>- la trajectoire "4" dégagé croisé laisse du temps sans bloquer les choix tactiques</a:t>
            </a:r>
            <a:endParaRPr/>
          </a:p>
        </p:txBody>
      </p:sp>
      <p:pic>
        <p:nvPicPr>
          <p:cNvPr id="976" name="Google Shape;976;p79"/>
          <p:cNvPicPr preferRelativeResize="0"/>
          <p:nvPr/>
        </p:nvPicPr>
        <p:blipFill rotWithShape="1">
          <a:blip r:embed="rId4">
            <a:alphaModFix/>
          </a:blip>
          <a:srcRect/>
          <a:stretch/>
        </p:blipFill>
        <p:spPr>
          <a:xfrm>
            <a:off x="6669741" y="3903345"/>
            <a:ext cx="4395538" cy="3009753"/>
          </a:xfrm>
          <a:prstGeom prst="rect">
            <a:avLst/>
          </a:prstGeom>
          <a:noFill/>
          <a:ln>
            <a:noFill/>
          </a:ln>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980"/>
        <p:cNvGrpSpPr/>
        <p:nvPr/>
      </p:nvGrpSpPr>
      <p:grpSpPr>
        <a:xfrm>
          <a:off x="0" y="0"/>
          <a:ext cx="0" cy="0"/>
          <a:chOff x="0" y="0"/>
          <a:chExt cx="0" cy="0"/>
        </a:xfrm>
      </p:grpSpPr>
      <p:sp>
        <p:nvSpPr>
          <p:cNvPr id="981" name="Google Shape;981;p80"/>
          <p:cNvSpPr txBox="1">
            <a:spLocks noGrp="1"/>
          </p:cNvSpPr>
          <p:nvPr>
            <p:ph type="title"/>
          </p:nvPr>
        </p:nvSpPr>
        <p:spPr>
          <a:xfrm>
            <a:off x="2099734" y="268510"/>
            <a:ext cx="9458324" cy="128089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62626"/>
              </a:buClr>
              <a:buSzPts val="3600"/>
              <a:buFont typeface="Century Gothic"/>
              <a:buNone/>
            </a:pPr>
            <a:r>
              <a:rPr lang="fr-FR"/>
              <a:t>Tactique au Badminton – La mise en Jeu</a:t>
            </a:r>
            <a:endParaRPr/>
          </a:p>
        </p:txBody>
      </p:sp>
      <p:sp>
        <p:nvSpPr>
          <p:cNvPr id="982" name="Google Shape;982;p80"/>
          <p:cNvSpPr txBox="1">
            <a:spLocks noGrp="1"/>
          </p:cNvSpPr>
          <p:nvPr>
            <p:ph type="body" idx="1"/>
          </p:nvPr>
        </p:nvSpPr>
        <p:spPr>
          <a:xfrm>
            <a:off x="337079" y="1286933"/>
            <a:ext cx="4927756" cy="2616412"/>
          </a:xfrm>
          <a:prstGeom prst="rect">
            <a:avLst/>
          </a:prstGeom>
          <a:noFill/>
          <a:ln>
            <a:noFill/>
          </a:ln>
        </p:spPr>
        <p:txBody>
          <a:bodyPr spcFirstLastPara="1" wrap="square" lIns="91425" tIns="45700" rIns="91425" bIns="45700" anchor="t" anchorCtr="0">
            <a:normAutofit fontScale="85000" lnSpcReduction="20000"/>
          </a:bodyPr>
          <a:lstStyle/>
          <a:p>
            <a:pPr marL="0" lvl="0" indent="0" algn="l" rtl="0">
              <a:spcBef>
                <a:spcPts val="0"/>
              </a:spcBef>
              <a:spcAft>
                <a:spcPts val="0"/>
              </a:spcAft>
              <a:buSzPct val="128571"/>
              <a:buNone/>
            </a:pPr>
            <a:r>
              <a:rPr lang="fr-FR" b="1" i="1"/>
              <a:t>le joueur sert court au centre</a:t>
            </a:r>
            <a:br>
              <a:rPr lang="fr-FR" sz="1400"/>
            </a:br>
            <a:br>
              <a:rPr lang="fr-FR" sz="1400"/>
            </a:br>
            <a:r>
              <a:rPr lang="fr-FR"/>
              <a:t>- angles d'attaque restreints pour l'adversaire</a:t>
            </a:r>
            <a:br>
              <a:rPr lang="fr-FR" sz="1400"/>
            </a:br>
            <a:br>
              <a:rPr lang="fr-FR" sz="1400"/>
            </a:br>
            <a:r>
              <a:rPr lang="fr-FR"/>
              <a:t>- le service court peut le surprendre</a:t>
            </a:r>
            <a:br>
              <a:rPr lang="fr-FR" sz="1400"/>
            </a:br>
            <a:br>
              <a:rPr lang="fr-FR" sz="1400"/>
            </a:br>
            <a:r>
              <a:rPr lang="fr-FR"/>
              <a:t>- à faire si l'adversaire est un attaquant efficace (notamment au smash)</a:t>
            </a:r>
            <a:br>
              <a:rPr lang="fr-FR" sz="1400"/>
            </a:br>
            <a:br>
              <a:rPr lang="fr-FR" sz="1400"/>
            </a:br>
            <a:r>
              <a:rPr lang="fr-FR"/>
              <a:t>- le joueur doit être capable de se déplacer avec rapidité en fond de court</a:t>
            </a:r>
            <a:br>
              <a:rPr lang="fr-FR" sz="1400"/>
            </a:br>
            <a:br>
              <a:rPr lang="fr-FR" sz="1400"/>
            </a:br>
            <a:r>
              <a:rPr lang="fr-FR"/>
              <a:t>- attention au contre-amorti 3, le temps de réaction sera très bref</a:t>
            </a:r>
            <a:endParaRPr sz="1400"/>
          </a:p>
        </p:txBody>
      </p:sp>
      <p:sp>
        <p:nvSpPr>
          <p:cNvPr id="983" name="Google Shape;983;p80"/>
          <p:cNvSpPr txBox="1"/>
          <p:nvPr/>
        </p:nvSpPr>
        <p:spPr>
          <a:xfrm>
            <a:off x="5782235" y="1225690"/>
            <a:ext cx="6293224" cy="280076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i="1">
                <a:solidFill>
                  <a:schemeClr val="dk1"/>
                </a:solidFill>
                <a:latin typeface="Century Gothic"/>
                <a:ea typeface="Century Gothic"/>
                <a:cs typeface="Century Gothic"/>
                <a:sym typeface="Century Gothic"/>
              </a:rPr>
              <a:t>le joueur sert court sur le côté</a:t>
            </a:r>
            <a:br>
              <a:rPr lang="fr-FR" sz="1200">
                <a:solidFill>
                  <a:schemeClr val="dk1"/>
                </a:solidFill>
                <a:latin typeface="Century Gothic"/>
                <a:ea typeface="Century Gothic"/>
                <a:cs typeface="Century Gothic"/>
                <a:sym typeface="Century Gothic"/>
              </a:rPr>
            </a:br>
            <a:br>
              <a:rPr lang="fr-FR" sz="1200">
                <a:solidFill>
                  <a:schemeClr val="dk1"/>
                </a:solidFill>
                <a:latin typeface="Century Gothic"/>
                <a:ea typeface="Century Gothic"/>
                <a:cs typeface="Century Gothic"/>
                <a:sym typeface="Century Gothic"/>
              </a:rPr>
            </a:br>
            <a:r>
              <a:rPr lang="fr-FR" sz="1600">
                <a:solidFill>
                  <a:schemeClr val="dk1"/>
                </a:solidFill>
                <a:latin typeface="Century Gothic"/>
                <a:ea typeface="Century Gothic"/>
                <a:cs typeface="Century Gothic"/>
                <a:sym typeface="Century Gothic"/>
              </a:rPr>
              <a:t>- choix de décaler l'adversaire</a:t>
            </a:r>
            <a:br>
              <a:rPr lang="fr-FR" sz="1200">
                <a:solidFill>
                  <a:schemeClr val="dk1"/>
                </a:solidFill>
                <a:latin typeface="Century Gothic"/>
                <a:ea typeface="Century Gothic"/>
                <a:cs typeface="Century Gothic"/>
                <a:sym typeface="Century Gothic"/>
              </a:rPr>
            </a:br>
            <a:br>
              <a:rPr lang="fr-FR" sz="1200">
                <a:solidFill>
                  <a:schemeClr val="dk1"/>
                </a:solidFill>
                <a:latin typeface="Century Gothic"/>
                <a:ea typeface="Century Gothic"/>
                <a:cs typeface="Century Gothic"/>
                <a:sym typeface="Century Gothic"/>
              </a:rPr>
            </a:br>
            <a:r>
              <a:rPr lang="fr-FR" sz="1600">
                <a:solidFill>
                  <a:schemeClr val="dk1"/>
                </a:solidFill>
                <a:latin typeface="Century Gothic"/>
                <a:ea typeface="Century Gothic"/>
                <a:cs typeface="Century Gothic"/>
                <a:sym typeface="Century Gothic"/>
              </a:rPr>
              <a:t>- service court pour surprendre un adversaire trop proche de la ligne médiane</a:t>
            </a:r>
            <a:br>
              <a:rPr lang="fr-FR" sz="1200">
                <a:solidFill>
                  <a:schemeClr val="dk1"/>
                </a:solidFill>
                <a:latin typeface="Century Gothic"/>
                <a:ea typeface="Century Gothic"/>
                <a:cs typeface="Century Gothic"/>
                <a:sym typeface="Century Gothic"/>
              </a:rPr>
            </a:br>
            <a:br>
              <a:rPr lang="fr-FR" sz="1200">
                <a:solidFill>
                  <a:schemeClr val="dk1"/>
                </a:solidFill>
                <a:latin typeface="Century Gothic"/>
                <a:ea typeface="Century Gothic"/>
                <a:cs typeface="Century Gothic"/>
                <a:sym typeface="Century Gothic"/>
              </a:rPr>
            </a:br>
            <a:r>
              <a:rPr lang="fr-FR" sz="1600">
                <a:solidFill>
                  <a:schemeClr val="dk1"/>
                </a:solidFill>
                <a:latin typeface="Century Gothic"/>
                <a:ea typeface="Century Gothic"/>
                <a:cs typeface="Century Gothic"/>
                <a:sym typeface="Century Gothic"/>
              </a:rPr>
              <a:t>- le joueur doit être capable d'intercepter au filet 2/3 (3 très risqué)</a:t>
            </a:r>
            <a:br>
              <a:rPr lang="fr-FR" sz="1200">
                <a:solidFill>
                  <a:schemeClr val="dk1"/>
                </a:solidFill>
                <a:latin typeface="Century Gothic"/>
                <a:ea typeface="Century Gothic"/>
                <a:cs typeface="Century Gothic"/>
                <a:sym typeface="Century Gothic"/>
              </a:rPr>
            </a:br>
            <a:br>
              <a:rPr lang="fr-FR" sz="1200">
                <a:solidFill>
                  <a:schemeClr val="dk1"/>
                </a:solidFill>
                <a:latin typeface="Century Gothic"/>
                <a:ea typeface="Century Gothic"/>
                <a:cs typeface="Century Gothic"/>
                <a:sym typeface="Century Gothic"/>
              </a:rPr>
            </a:br>
            <a:r>
              <a:rPr lang="fr-FR" sz="1600">
                <a:solidFill>
                  <a:schemeClr val="dk1"/>
                </a:solidFill>
                <a:latin typeface="Century Gothic"/>
                <a:ea typeface="Century Gothic"/>
                <a:cs typeface="Century Gothic"/>
                <a:sym typeface="Century Gothic"/>
              </a:rPr>
              <a:t>- le dégagé en fond de court 1 permet de viser le revers, la solution 4 reste également risquée pour l'adversaire</a:t>
            </a:r>
            <a:endParaRPr sz="1200">
              <a:solidFill>
                <a:schemeClr val="dk1"/>
              </a:solidFill>
              <a:latin typeface="Century Gothic"/>
              <a:ea typeface="Century Gothic"/>
              <a:cs typeface="Century Gothic"/>
              <a:sym typeface="Century Gothic"/>
            </a:endParaRPr>
          </a:p>
        </p:txBody>
      </p:sp>
      <p:pic>
        <p:nvPicPr>
          <p:cNvPr id="984" name="Google Shape;984;p80"/>
          <p:cNvPicPr preferRelativeResize="0"/>
          <p:nvPr/>
        </p:nvPicPr>
        <p:blipFill rotWithShape="1">
          <a:blip r:embed="rId3">
            <a:alphaModFix/>
          </a:blip>
          <a:srcRect/>
          <a:stretch/>
        </p:blipFill>
        <p:spPr>
          <a:xfrm>
            <a:off x="6946619" y="4026457"/>
            <a:ext cx="4611439" cy="2758038"/>
          </a:xfrm>
          <a:prstGeom prst="rect">
            <a:avLst/>
          </a:prstGeom>
          <a:noFill/>
          <a:ln>
            <a:noFill/>
          </a:ln>
        </p:spPr>
      </p:pic>
      <p:pic>
        <p:nvPicPr>
          <p:cNvPr id="985" name="Google Shape;985;p80"/>
          <p:cNvPicPr preferRelativeResize="0"/>
          <p:nvPr/>
        </p:nvPicPr>
        <p:blipFill rotWithShape="1">
          <a:blip r:embed="rId4">
            <a:alphaModFix/>
          </a:blip>
          <a:srcRect/>
          <a:stretch/>
        </p:blipFill>
        <p:spPr>
          <a:xfrm>
            <a:off x="219634" y="4026456"/>
            <a:ext cx="5045199" cy="2872961"/>
          </a:xfrm>
          <a:prstGeom prst="rect">
            <a:avLst/>
          </a:prstGeom>
          <a:noFill/>
          <a:ln>
            <a:noFill/>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989"/>
        <p:cNvGrpSpPr/>
        <p:nvPr/>
      </p:nvGrpSpPr>
      <p:grpSpPr>
        <a:xfrm>
          <a:off x="0" y="0"/>
          <a:ext cx="0" cy="0"/>
          <a:chOff x="0" y="0"/>
          <a:chExt cx="0" cy="0"/>
        </a:xfrm>
      </p:grpSpPr>
      <p:sp>
        <p:nvSpPr>
          <p:cNvPr id="990" name="Google Shape;990;p81"/>
          <p:cNvSpPr txBox="1">
            <a:spLocks noGrp="1"/>
          </p:cNvSpPr>
          <p:nvPr>
            <p:ph type="title"/>
          </p:nvPr>
        </p:nvSpPr>
        <p:spPr>
          <a:xfrm>
            <a:off x="2099734" y="268510"/>
            <a:ext cx="9458324" cy="128089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62626"/>
              </a:buClr>
              <a:buSzPts val="3600"/>
              <a:buFont typeface="Century Gothic"/>
              <a:buNone/>
            </a:pPr>
            <a:r>
              <a:rPr lang="fr-FR"/>
              <a:t>Tactique au Badminton – La mise en Jeu</a:t>
            </a:r>
            <a:endParaRPr/>
          </a:p>
        </p:txBody>
      </p:sp>
      <p:sp>
        <p:nvSpPr>
          <p:cNvPr id="991" name="Google Shape;991;p81"/>
          <p:cNvSpPr txBox="1">
            <a:spLocks noGrp="1"/>
          </p:cNvSpPr>
          <p:nvPr>
            <p:ph type="body" idx="1"/>
          </p:nvPr>
        </p:nvSpPr>
        <p:spPr>
          <a:xfrm>
            <a:off x="3631608" y="1273486"/>
            <a:ext cx="4927756" cy="2616412"/>
          </a:xfrm>
          <a:prstGeom prst="rect">
            <a:avLst/>
          </a:prstGeom>
          <a:noFill/>
          <a:ln>
            <a:noFill/>
          </a:ln>
        </p:spPr>
        <p:txBody>
          <a:bodyPr spcFirstLastPara="1" wrap="square" lIns="91425" tIns="45700" rIns="91425" bIns="45700" anchor="t" anchorCtr="0">
            <a:normAutofit fontScale="92500" lnSpcReduction="10000"/>
          </a:bodyPr>
          <a:lstStyle/>
          <a:p>
            <a:pPr marL="0" lvl="0" indent="0" algn="l" rtl="0">
              <a:spcBef>
                <a:spcPts val="0"/>
              </a:spcBef>
              <a:spcAft>
                <a:spcPts val="0"/>
              </a:spcAft>
              <a:buSzPct val="128571"/>
              <a:buNone/>
            </a:pPr>
            <a:r>
              <a:rPr lang="fr-FR" b="1" i="1"/>
              <a:t>le joueur sert tendu (flick)</a:t>
            </a:r>
            <a:br>
              <a:rPr lang="fr-FR"/>
            </a:br>
            <a:br>
              <a:rPr lang="fr-FR"/>
            </a:br>
            <a:r>
              <a:rPr lang="fr-FR"/>
              <a:t>- pas d'angle d'attaque pour l'adversaire</a:t>
            </a:r>
            <a:br>
              <a:rPr lang="fr-FR"/>
            </a:br>
            <a:br>
              <a:rPr lang="fr-FR"/>
            </a:br>
            <a:r>
              <a:rPr lang="fr-FR"/>
              <a:t>- le joueur retourne par un coup réflexe autour de la tête, dans l'urgence</a:t>
            </a:r>
            <a:br>
              <a:rPr lang="fr-FR"/>
            </a:br>
            <a:br>
              <a:rPr lang="fr-FR"/>
            </a:br>
            <a:r>
              <a:rPr lang="fr-FR"/>
              <a:t>- à utiliser si l'adversaire a une mauvaise position d'attente, "la raquette dans les chaussette"</a:t>
            </a:r>
            <a:endParaRPr sz="140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995"/>
        <p:cNvGrpSpPr/>
        <p:nvPr/>
      </p:nvGrpSpPr>
      <p:grpSpPr>
        <a:xfrm>
          <a:off x="0" y="0"/>
          <a:ext cx="0" cy="0"/>
          <a:chOff x="0" y="0"/>
          <a:chExt cx="0" cy="0"/>
        </a:xfrm>
      </p:grpSpPr>
      <p:sp>
        <p:nvSpPr>
          <p:cNvPr id="996" name="Google Shape;996;p82"/>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62626"/>
              </a:buClr>
              <a:buSzPts val="3600"/>
              <a:buFont typeface="Century Gothic"/>
              <a:buNone/>
            </a:pPr>
            <a:r>
              <a:rPr lang="fr-FR"/>
              <a:t>Le Service - Technique</a:t>
            </a:r>
            <a:endParaRPr/>
          </a:p>
        </p:txBody>
      </p:sp>
      <p:sp>
        <p:nvSpPr>
          <p:cNvPr id="997" name="Google Shape;997;p82"/>
          <p:cNvSpPr txBox="1">
            <a:spLocks noGrp="1"/>
          </p:cNvSpPr>
          <p:nvPr>
            <p:ph type="body" idx="1"/>
          </p:nvPr>
        </p:nvSpPr>
        <p:spPr>
          <a:xfrm>
            <a:off x="1432765" y="1905000"/>
            <a:ext cx="8915400" cy="3777622"/>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SzPts val="1800"/>
              <a:buChar char="🠶"/>
            </a:pPr>
            <a:r>
              <a:rPr lang="fr-FR" u="sng">
                <a:solidFill>
                  <a:schemeClr val="hlink"/>
                </a:solidFill>
                <a:hlinkClick r:id="rId3"/>
              </a:rPr>
              <a:t>Le service en Revers</a:t>
            </a:r>
            <a:endParaRPr/>
          </a:p>
          <a:p>
            <a:pPr marL="342900" lvl="0" indent="-228600" algn="l" rtl="0">
              <a:spcBef>
                <a:spcPts val="1000"/>
              </a:spcBef>
              <a:spcAft>
                <a:spcPts val="0"/>
              </a:spcAft>
              <a:buSzPts val="1800"/>
              <a:buNone/>
            </a:pPr>
            <a:endParaRPr/>
          </a:p>
          <a:p>
            <a:pPr marL="342900" lvl="0" indent="-342900" algn="l" rtl="0">
              <a:spcBef>
                <a:spcPts val="1000"/>
              </a:spcBef>
              <a:spcAft>
                <a:spcPts val="0"/>
              </a:spcAft>
              <a:buSzPts val="1800"/>
              <a:buChar char="🠶"/>
            </a:pPr>
            <a:r>
              <a:rPr lang="fr-FR" u="sng">
                <a:solidFill>
                  <a:schemeClr val="hlink"/>
                </a:solidFill>
                <a:hlinkClick r:id="rId4"/>
              </a:rPr>
              <a:t>Le service en coup droit</a:t>
            </a:r>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1001"/>
        <p:cNvGrpSpPr/>
        <p:nvPr/>
      </p:nvGrpSpPr>
      <p:grpSpPr>
        <a:xfrm>
          <a:off x="0" y="0"/>
          <a:ext cx="0" cy="0"/>
          <a:chOff x="0" y="0"/>
          <a:chExt cx="0" cy="0"/>
        </a:xfrm>
      </p:grpSpPr>
      <p:pic>
        <p:nvPicPr>
          <p:cNvPr id="1002" name="Google Shape;1002;p83"/>
          <p:cNvPicPr preferRelativeResize="0"/>
          <p:nvPr/>
        </p:nvPicPr>
        <p:blipFill>
          <a:blip r:embed="rId3">
            <a:alphaModFix/>
          </a:blip>
          <a:stretch>
            <a:fillRect/>
          </a:stretch>
        </p:blipFill>
        <p:spPr>
          <a:xfrm>
            <a:off x="2297000" y="175438"/>
            <a:ext cx="9085875" cy="6507126"/>
          </a:xfrm>
          <a:prstGeom prst="rect">
            <a:avLst/>
          </a:prstGeom>
          <a:noFill/>
          <a:ln>
            <a:noFill/>
          </a:ln>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1006"/>
        <p:cNvGrpSpPr/>
        <p:nvPr/>
      </p:nvGrpSpPr>
      <p:grpSpPr>
        <a:xfrm>
          <a:off x="0" y="0"/>
          <a:ext cx="0" cy="0"/>
          <a:chOff x="0" y="0"/>
          <a:chExt cx="0" cy="0"/>
        </a:xfrm>
      </p:grpSpPr>
      <p:pic>
        <p:nvPicPr>
          <p:cNvPr id="1007" name="Google Shape;1007;p84"/>
          <p:cNvPicPr preferRelativeResize="0"/>
          <p:nvPr/>
        </p:nvPicPr>
        <p:blipFill>
          <a:blip r:embed="rId3">
            <a:alphaModFix/>
          </a:blip>
          <a:stretch>
            <a:fillRect/>
          </a:stretch>
        </p:blipFill>
        <p:spPr>
          <a:xfrm>
            <a:off x="3593200" y="0"/>
            <a:ext cx="4521200" cy="6858000"/>
          </a:xfrm>
          <a:prstGeom prst="rect">
            <a:avLst/>
          </a:prstGeom>
          <a:noFill/>
          <a:ln>
            <a:noFill/>
          </a:ln>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1011"/>
        <p:cNvGrpSpPr/>
        <p:nvPr/>
      </p:nvGrpSpPr>
      <p:grpSpPr>
        <a:xfrm>
          <a:off x="0" y="0"/>
          <a:ext cx="0" cy="0"/>
          <a:chOff x="0" y="0"/>
          <a:chExt cx="0" cy="0"/>
        </a:xfrm>
      </p:grpSpPr>
      <p:pic>
        <p:nvPicPr>
          <p:cNvPr id="1012" name="Google Shape;1012;p85"/>
          <p:cNvPicPr preferRelativeResize="0"/>
          <p:nvPr/>
        </p:nvPicPr>
        <p:blipFill rotWithShape="1">
          <a:blip r:embed="rId3">
            <a:alphaModFix/>
          </a:blip>
          <a:srcRect/>
          <a:stretch/>
        </p:blipFill>
        <p:spPr>
          <a:xfrm>
            <a:off x="0" y="0"/>
            <a:ext cx="4220421" cy="2150533"/>
          </a:xfrm>
          <a:prstGeom prst="rect">
            <a:avLst/>
          </a:prstGeom>
          <a:noFill/>
          <a:ln>
            <a:noFill/>
          </a:ln>
        </p:spPr>
      </p:pic>
      <p:pic>
        <p:nvPicPr>
          <p:cNvPr id="1013" name="Google Shape;1013;p85"/>
          <p:cNvPicPr preferRelativeResize="0"/>
          <p:nvPr/>
        </p:nvPicPr>
        <p:blipFill rotWithShape="1">
          <a:blip r:embed="rId4">
            <a:alphaModFix/>
          </a:blip>
          <a:srcRect/>
          <a:stretch/>
        </p:blipFill>
        <p:spPr>
          <a:xfrm>
            <a:off x="-6661" y="2150533"/>
            <a:ext cx="4203079" cy="1497906"/>
          </a:xfrm>
          <a:prstGeom prst="rect">
            <a:avLst/>
          </a:prstGeom>
          <a:noFill/>
          <a:ln>
            <a:noFill/>
          </a:ln>
        </p:spPr>
      </p:pic>
      <p:pic>
        <p:nvPicPr>
          <p:cNvPr id="1014" name="Google Shape;1014;p85"/>
          <p:cNvPicPr preferRelativeResize="0"/>
          <p:nvPr/>
        </p:nvPicPr>
        <p:blipFill rotWithShape="1">
          <a:blip r:embed="rId5">
            <a:alphaModFix/>
          </a:blip>
          <a:srcRect/>
          <a:stretch/>
        </p:blipFill>
        <p:spPr>
          <a:xfrm>
            <a:off x="8614832" y="73659"/>
            <a:ext cx="3577168" cy="2003214"/>
          </a:xfrm>
          <a:prstGeom prst="rect">
            <a:avLst/>
          </a:prstGeom>
          <a:noFill/>
          <a:ln>
            <a:noFill/>
          </a:ln>
        </p:spPr>
      </p:pic>
      <p:pic>
        <p:nvPicPr>
          <p:cNvPr id="1015" name="Google Shape;1015;p85"/>
          <p:cNvPicPr preferRelativeResize="0"/>
          <p:nvPr/>
        </p:nvPicPr>
        <p:blipFill rotWithShape="1">
          <a:blip r:embed="rId6">
            <a:alphaModFix/>
          </a:blip>
          <a:srcRect/>
          <a:stretch/>
        </p:blipFill>
        <p:spPr>
          <a:xfrm>
            <a:off x="0" y="3648439"/>
            <a:ext cx="4227082" cy="1935291"/>
          </a:xfrm>
          <a:prstGeom prst="rect">
            <a:avLst/>
          </a:prstGeom>
          <a:noFill/>
          <a:ln>
            <a:noFill/>
          </a:ln>
        </p:spPr>
      </p:pic>
      <p:pic>
        <p:nvPicPr>
          <p:cNvPr id="1016" name="Google Shape;1016;p85"/>
          <p:cNvPicPr preferRelativeResize="0"/>
          <p:nvPr/>
        </p:nvPicPr>
        <p:blipFill rotWithShape="1">
          <a:blip r:embed="rId7">
            <a:alphaModFix/>
          </a:blip>
          <a:srcRect/>
          <a:stretch/>
        </p:blipFill>
        <p:spPr>
          <a:xfrm>
            <a:off x="4227082" y="-1"/>
            <a:ext cx="3883985" cy="2076873"/>
          </a:xfrm>
          <a:prstGeom prst="rect">
            <a:avLst/>
          </a:prstGeom>
          <a:noFill/>
          <a:ln>
            <a:noFill/>
          </a:ln>
        </p:spPr>
      </p:pic>
      <p:pic>
        <p:nvPicPr>
          <p:cNvPr id="1017" name="Google Shape;1017;p85"/>
          <p:cNvPicPr preferRelativeResize="0"/>
          <p:nvPr/>
        </p:nvPicPr>
        <p:blipFill rotWithShape="1">
          <a:blip r:embed="rId8">
            <a:alphaModFix/>
          </a:blip>
          <a:srcRect/>
          <a:stretch/>
        </p:blipFill>
        <p:spPr>
          <a:xfrm>
            <a:off x="8614832" y="2150533"/>
            <a:ext cx="3577168" cy="2216836"/>
          </a:xfrm>
          <a:prstGeom prst="rect">
            <a:avLst/>
          </a:prstGeom>
          <a:noFill/>
          <a:ln>
            <a:noFill/>
          </a:ln>
        </p:spPr>
      </p:pic>
      <p:pic>
        <p:nvPicPr>
          <p:cNvPr id="1018" name="Google Shape;1018;p85"/>
          <p:cNvPicPr preferRelativeResize="0"/>
          <p:nvPr/>
        </p:nvPicPr>
        <p:blipFill rotWithShape="1">
          <a:blip r:embed="rId9">
            <a:alphaModFix/>
          </a:blip>
          <a:srcRect/>
          <a:stretch/>
        </p:blipFill>
        <p:spPr>
          <a:xfrm>
            <a:off x="4270718" y="2150533"/>
            <a:ext cx="4239150" cy="1830917"/>
          </a:xfrm>
          <a:prstGeom prst="rect">
            <a:avLst/>
          </a:prstGeom>
          <a:noFill/>
          <a:ln>
            <a:noFill/>
          </a:ln>
        </p:spPr>
      </p:pic>
      <p:pic>
        <p:nvPicPr>
          <p:cNvPr id="1019" name="Google Shape;1019;p85"/>
          <p:cNvPicPr preferRelativeResize="0"/>
          <p:nvPr/>
        </p:nvPicPr>
        <p:blipFill rotWithShape="1">
          <a:blip r:embed="rId10">
            <a:alphaModFix/>
          </a:blip>
          <a:srcRect/>
          <a:stretch/>
        </p:blipFill>
        <p:spPr>
          <a:xfrm>
            <a:off x="4607983" y="4367369"/>
            <a:ext cx="4477150" cy="176249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24"/>
          <p:cNvSpPr txBox="1">
            <a:spLocks noGrp="1"/>
          </p:cNvSpPr>
          <p:nvPr>
            <p:ph type="title"/>
          </p:nvPr>
        </p:nvSpPr>
        <p:spPr>
          <a:xfrm>
            <a:off x="1811867" y="624110"/>
            <a:ext cx="10270877" cy="128089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62626"/>
              </a:buClr>
              <a:buSzPts val="3600"/>
              <a:buFont typeface="Century Gothic"/>
              <a:buNone/>
            </a:pPr>
            <a:r>
              <a:rPr lang="fr-FR"/>
              <a:t>2 Objets d’Enseignements / 1</a:t>
            </a:r>
            <a:r>
              <a:rPr lang="fr-FR" baseline="30000"/>
              <a:t>ère</a:t>
            </a:r>
            <a:r>
              <a:rPr lang="fr-FR"/>
              <a:t> Séquence</a:t>
            </a:r>
            <a:endParaRPr/>
          </a:p>
        </p:txBody>
      </p:sp>
      <p:sp>
        <p:nvSpPr>
          <p:cNvPr id="204" name="Google Shape;204;p24"/>
          <p:cNvSpPr txBox="1"/>
          <p:nvPr/>
        </p:nvSpPr>
        <p:spPr>
          <a:xfrm>
            <a:off x="7048768" y="1996324"/>
            <a:ext cx="5089059" cy="736600"/>
          </a:xfrm>
          <a:prstGeom prst="rect">
            <a:avLst/>
          </a:prstGeom>
          <a:noFill/>
          <a:ln w="9525" cap="flat" cmpd="sng">
            <a:solidFill>
              <a:schemeClr val="accent1"/>
            </a:solidFill>
            <a:prstDash val="solid"/>
            <a:round/>
            <a:headEnd type="none" w="sm" len="sm"/>
            <a:tailEnd type="none" w="sm" len="sm"/>
          </a:ln>
        </p:spPr>
        <p:txBody>
          <a:bodyPr spcFirstLastPara="1" wrap="square" lIns="91425" tIns="45700" rIns="91425" bIns="45700" anchor="t" anchorCtr="0">
            <a:normAutofit/>
          </a:bodyPr>
          <a:lstStyle/>
          <a:p>
            <a:pPr marL="342900" marR="0" lvl="0" indent="-342900" algn="l" rtl="0">
              <a:spcBef>
                <a:spcPts val="0"/>
              </a:spcBef>
              <a:spcAft>
                <a:spcPts val="0"/>
              </a:spcAft>
              <a:buClr>
                <a:schemeClr val="accent1"/>
              </a:buClr>
              <a:buSzPts val="1800"/>
              <a:buFont typeface="Noto Sans Symbols"/>
              <a:buChar char="🠶"/>
            </a:pPr>
            <a:r>
              <a:rPr lang="fr-FR" sz="1800" b="0" i="0" u="none" strike="noStrike" cap="none">
                <a:solidFill>
                  <a:srgbClr val="3F3F3F"/>
                </a:solidFill>
                <a:latin typeface="Century Gothic"/>
                <a:ea typeface="Century Gothic"/>
                <a:cs typeface="Century Gothic"/>
                <a:sym typeface="Century Gothic"/>
              </a:rPr>
              <a:t>Des zones à viser pour déplacer mon adversaire </a:t>
            </a:r>
            <a:endParaRPr/>
          </a:p>
          <a:p>
            <a:pPr marL="342900" marR="0" lvl="0" indent="-228600" algn="l" rtl="0">
              <a:spcBef>
                <a:spcPts val="1000"/>
              </a:spcBef>
              <a:spcAft>
                <a:spcPts val="0"/>
              </a:spcAft>
              <a:buClr>
                <a:schemeClr val="accent1"/>
              </a:buClr>
              <a:buSzPts val="1800"/>
              <a:buFont typeface="Noto Sans Symbols"/>
              <a:buNone/>
            </a:pPr>
            <a:endParaRPr sz="1800" b="0" i="0" u="none" strike="noStrike" cap="none">
              <a:solidFill>
                <a:srgbClr val="3F3F3F"/>
              </a:solidFill>
              <a:latin typeface="Century Gothic"/>
              <a:ea typeface="Century Gothic"/>
              <a:cs typeface="Century Gothic"/>
              <a:sym typeface="Century Gothic"/>
            </a:endParaRPr>
          </a:p>
          <a:p>
            <a:pPr marL="342900" marR="0" lvl="0" indent="-228600" algn="l" rtl="0">
              <a:spcBef>
                <a:spcPts val="1000"/>
              </a:spcBef>
              <a:spcAft>
                <a:spcPts val="0"/>
              </a:spcAft>
              <a:buClr>
                <a:schemeClr val="accent1"/>
              </a:buClr>
              <a:buSzPts val="1800"/>
              <a:buFont typeface="Noto Sans Symbols"/>
              <a:buNone/>
            </a:pPr>
            <a:endParaRPr sz="1800" b="0" i="0" u="none" strike="noStrike" cap="none">
              <a:solidFill>
                <a:srgbClr val="3F3F3F"/>
              </a:solidFill>
              <a:latin typeface="Century Gothic"/>
              <a:ea typeface="Century Gothic"/>
              <a:cs typeface="Century Gothic"/>
              <a:sym typeface="Century Gothic"/>
            </a:endParaRPr>
          </a:p>
          <a:p>
            <a:pPr marL="342900" marR="0" lvl="0" indent="-228600" algn="l" rtl="0">
              <a:spcBef>
                <a:spcPts val="1000"/>
              </a:spcBef>
              <a:spcAft>
                <a:spcPts val="0"/>
              </a:spcAft>
              <a:buClr>
                <a:schemeClr val="accent1"/>
              </a:buClr>
              <a:buSzPts val="1800"/>
              <a:buFont typeface="Noto Sans Symbols"/>
              <a:buNone/>
            </a:pPr>
            <a:endParaRPr sz="1800" b="0" i="0" u="none" strike="noStrike" cap="none">
              <a:solidFill>
                <a:srgbClr val="3F3F3F"/>
              </a:solidFill>
              <a:latin typeface="Century Gothic"/>
              <a:ea typeface="Century Gothic"/>
              <a:cs typeface="Century Gothic"/>
              <a:sym typeface="Century Gothic"/>
            </a:endParaRPr>
          </a:p>
        </p:txBody>
      </p:sp>
      <p:sp>
        <p:nvSpPr>
          <p:cNvPr id="205" name="Google Shape;205;p24"/>
          <p:cNvSpPr txBox="1"/>
          <p:nvPr/>
        </p:nvSpPr>
        <p:spPr>
          <a:xfrm>
            <a:off x="207399" y="3705900"/>
            <a:ext cx="3183467" cy="1306368"/>
          </a:xfrm>
          <a:prstGeom prst="rect">
            <a:avLst/>
          </a:prstGeom>
          <a:noFill/>
          <a:ln w="9525" cap="flat" cmpd="sng">
            <a:solidFill>
              <a:schemeClr val="accent1"/>
            </a:solidFill>
            <a:prstDash val="solid"/>
            <a:round/>
            <a:headEnd type="none" w="sm" len="sm"/>
            <a:tailEnd type="none" w="sm" len="sm"/>
          </a:ln>
        </p:spPr>
        <p:txBody>
          <a:bodyPr spcFirstLastPara="1" wrap="square" lIns="91425" tIns="45700" rIns="91425" bIns="45700" anchor="t" anchorCtr="0">
            <a:normAutofit/>
          </a:bodyPr>
          <a:lstStyle/>
          <a:p>
            <a:pPr marL="342900" marR="0" lvl="0" indent="-342900" algn="ctr" rtl="0">
              <a:spcBef>
                <a:spcPts val="0"/>
              </a:spcBef>
              <a:spcAft>
                <a:spcPts val="0"/>
              </a:spcAft>
              <a:buClr>
                <a:schemeClr val="accent1"/>
              </a:buClr>
              <a:buSzPts val="1800"/>
              <a:buFont typeface="Noto Sans Symbols"/>
              <a:buChar char="🠶"/>
            </a:pPr>
            <a:r>
              <a:rPr lang="fr-FR" sz="1800" b="0" i="0" u="none" strike="noStrike" cap="none">
                <a:solidFill>
                  <a:srgbClr val="3F3F3F"/>
                </a:solidFill>
                <a:latin typeface="Century Gothic"/>
                <a:ea typeface="Century Gothic"/>
                <a:cs typeface="Century Gothic"/>
                <a:sym typeface="Century Gothic"/>
              </a:rPr>
              <a:t>Des déplacements efficaces pour protéger mon terrain et se placer par rapport au volant</a:t>
            </a:r>
            <a:endParaRPr/>
          </a:p>
          <a:p>
            <a:pPr marL="342900" marR="0" lvl="0" indent="-228600" algn="ctr" rtl="0">
              <a:spcBef>
                <a:spcPts val="1000"/>
              </a:spcBef>
              <a:spcAft>
                <a:spcPts val="0"/>
              </a:spcAft>
              <a:buClr>
                <a:schemeClr val="accent1"/>
              </a:buClr>
              <a:buSzPts val="1800"/>
              <a:buFont typeface="Noto Sans Symbols"/>
              <a:buNone/>
            </a:pPr>
            <a:endParaRPr sz="1800" b="0" i="0" u="none" strike="noStrike" cap="none">
              <a:solidFill>
                <a:srgbClr val="3F3F3F"/>
              </a:solidFill>
              <a:latin typeface="Century Gothic"/>
              <a:ea typeface="Century Gothic"/>
              <a:cs typeface="Century Gothic"/>
              <a:sym typeface="Century Gothic"/>
            </a:endParaRPr>
          </a:p>
          <a:p>
            <a:pPr marL="342900" marR="0" lvl="0" indent="-228600" algn="ctr" rtl="0">
              <a:spcBef>
                <a:spcPts val="1000"/>
              </a:spcBef>
              <a:spcAft>
                <a:spcPts val="0"/>
              </a:spcAft>
              <a:buClr>
                <a:schemeClr val="accent1"/>
              </a:buClr>
              <a:buSzPts val="1800"/>
              <a:buFont typeface="Noto Sans Symbols"/>
              <a:buNone/>
            </a:pPr>
            <a:endParaRPr sz="1800" b="0" i="0" u="none" strike="noStrike" cap="none">
              <a:solidFill>
                <a:srgbClr val="3F3F3F"/>
              </a:solidFill>
              <a:latin typeface="Century Gothic"/>
              <a:ea typeface="Century Gothic"/>
              <a:cs typeface="Century Gothic"/>
              <a:sym typeface="Century Gothic"/>
            </a:endParaRPr>
          </a:p>
          <a:p>
            <a:pPr marL="342900" marR="0" lvl="0" indent="-228600" algn="ctr" rtl="0">
              <a:spcBef>
                <a:spcPts val="1000"/>
              </a:spcBef>
              <a:spcAft>
                <a:spcPts val="0"/>
              </a:spcAft>
              <a:buClr>
                <a:schemeClr val="accent1"/>
              </a:buClr>
              <a:buSzPts val="1800"/>
              <a:buFont typeface="Noto Sans Symbols"/>
              <a:buNone/>
            </a:pPr>
            <a:endParaRPr sz="1800" b="0" i="0" u="none" strike="noStrike" cap="none">
              <a:solidFill>
                <a:srgbClr val="3F3F3F"/>
              </a:solidFill>
              <a:latin typeface="Century Gothic"/>
              <a:ea typeface="Century Gothic"/>
              <a:cs typeface="Century Gothic"/>
              <a:sym typeface="Century Gothic"/>
            </a:endParaRPr>
          </a:p>
        </p:txBody>
      </p:sp>
      <p:grpSp>
        <p:nvGrpSpPr>
          <p:cNvPr id="206" name="Google Shape;206;p24"/>
          <p:cNvGrpSpPr/>
          <p:nvPr/>
        </p:nvGrpSpPr>
        <p:grpSpPr>
          <a:xfrm>
            <a:off x="3280628" y="1230569"/>
            <a:ext cx="5824702" cy="6027381"/>
            <a:chOff x="1630125" y="-208764"/>
            <a:chExt cx="5824702" cy="6027381"/>
          </a:xfrm>
        </p:grpSpPr>
        <p:sp>
          <p:nvSpPr>
            <p:cNvPr id="207" name="Google Shape;207;p24"/>
            <p:cNvSpPr/>
            <p:nvPr/>
          </p:nvSpPr>
          <p:spPr>
            <a:xfrm rot="190223">
              <a:off x="4214111" y="1631676"/>
              <a:ext cx="3160722" cy="2980266"/>
            </a:xfrm>
            <a:custGeom>
              <a:avLst/>
              <a:gdLst/>
              <a:ahLst/>
              <a:cxnLst/>
              <a:rect l="l" t="t" r="r" b="b"/>
              <a:pathLst>
                <a:path w="120000" h="120000" extrusionOk="0">
                  <a:moveTo>
                    <a:pt x="85536" y="19133"/>
                  </a:moveTo>
                  <a:lnTo>
                    <a:pt x="94068" y="10972"/>
                  </a:lnTo>
                  <a:lnTo>
                    <a:pt x="101773" y="17346"/>
                  </a:lnTo>
                  <a:lnTo>
                    <a:pt x="96387" y="28109"/>
                  </a:lnTo>
                  <a:lnTo>
                    <a:pt x="96387" y="28109"/>
                  </a:lnTo>
                  <a:cubicBezTo>
                    <a:pt x="100781" y="32983"/>
                    <a:pt x="104122" y="38688"/>
                    <a:pt x="106206" y="44877"/>
                  </a:cubicBezTo>
                  <a:lnTo>
                    <a:pt x="117694" y="44719"/>
                  </a:lnTo>
                  <a:lnTo>
                    <a:pt x="119410" y="54315"/>
                  </a:lnTo>
                  <a:lnTo>
                    <a:pt x="108665" y="58630"/>
                  </a:lnTo>
                  <a:lnTo>
                    <a:pt x="108665" y="58630"/>
                  </a:lnTo>
                  <a:cubicBezTo>
                    <a:pt x="108854" y="65148"/>
                    <a:pt x="107694" y="71636"/>
                    <a:pt x="105255" y="77697"/>
                  </a:cubicBezTo>
                  <a:lnTo>
                    <a:pt x="113815" y="85826"/>
                  </a:lnTo>
                  <a:lnTo>
                    <a:pt x="108837" y="94326"/>
                  </a:lnTo>
                  <a:lnTo>
                    <a:pt x="98173" y="89792"/>
                  </a:lnTo>
                  <a:lnTo>
                    <a:pt x="98173" y="89792"/>
                  </a:lnTo>
                  <a:cubicBezTo>
                    <a:pt x="94068" y="94905"/>
                    <a:pt x="88949" y="99139"/>
                    <a:pt x="83129" y="102237"/>
                  </a:cubicBezTo>
                  <a:lnTo>
                    <a:pt x="84866" y="114282"/>
                  </a:lnTo>
                  <a:lnTo>
                    <a:pt x="75335" y="117703"/>
                  </a:lnTo>
                  <a:lnTo>
                    <a:pt x="69819" y="107014"/>
                  </a:lnTo>
                  <a:lnTo>
                    <a:pt x="69819" y="107014"/>
                  </a:lnTo>
                  <a:cubicBezTo>
                    <a:pt x="63341" y="108329"/>
                    <a:pt x="56659" y="108329"/>
                    <a:pt x="50181" y="107014"/>
                  </a:cubicBezTo>
                  <a:lnTo>
                    <a:pt x="44665" y="117703"/>
                  </a:lnTo>
                  <a:lnTo>
                    <a:pt x="35134" y="114282"/>
                  </a:lnTo>
                  <a:lnTo>
                    <a:pt x="36871" y="102237"/>
                  </a:lnTo>
                  <a:cubicBezTo>
                    <a:pt x="31051" y="99139"/>
                    <a:pt x="25932" y="94905"/>
                    <a:pt x="21827" y="89792"/>
                  </a:cubicBezTo>
                  <a:lnTo>
                    <a:pt x="11163" y="94326"/>
                  </a:lnTo>
                  <a:lnTo>
                    <a:pt x="6185" y="85826"/>
                  </a:lnTo>
                  <a:lnTo>
                    <a:pt x="14745" y="77697"/>
                  </a:lnTo>
                  <a:cubicBezTo>
                    <a:pt x="12306" y="71636"/>
                    <a:pt x="11146" y="65148"/>
                    <a:pt x="11335" y="58630"/>
                  </a:cubicBezTo>
                  <a:lnTo>
                    <a:pt x="590" y="54315"/>
                  </a:lnTo>
                  <a:lnTo>
                    <a:pt x="2306" y="44719"/>
                  </a:lnTo>
                  <a:lnTo>
                    <a:pt x="13794" y="44877"/>
                  </a:lnTo>
                  <a:cubicBezTo>
                    <a:pt x="15878" y="38688"/>
                    <a:pt x="19219" y="32983"/>
                    <a:pt x="23613" y="28109"/>
                  </a:cubicBezTo>
                  <a:lnTo>
                    <a:pt x="18227" y="17346"/>
                  </a:lnTo>
                  <a:lnTo>
                    <a:pt x="25932" y="10972"/>
                  </a:lnTo>
                  <a:lnTo>
                    <a:pt x="34464" y="19133"/>
                  </a:lnTo>
                  <a:lnTo>
                    <a:pt x="34464" y="19133"/>
                  </a:lnTo>
                  <a:cubicBezTo>
                    <a:pt x="40095" y="15712"/>
                    <a:pt x="46374" y="13459"/>
                    <a:pt x="52918" y="12511"/>
                  </a:cubicBezTo>
                  <a:lnTo>
                    <a:pt x="54912" y="511"/>
                  </a:lnTo>
                  <a:lnTo>
                    <a:pt x="65088" y="511"/>
                  </a:lnTo>
                  <a:lnTo>
                    <a:pt x="67082" y="12511"/>
                  </a:lnTo>
                  <a:lnTo>
                    <a:pt x="67082" y="12511"/>
                  </a:lnTo>
                  <a:cubicBezTo>
                    <a:pt x="73626" y="13459"/>
                    <a:pt x="79905" y="15712"/>
                    <a:pt x="85536" y="19133"/>
                  </a:cubicBezTo>
                  <a:close/>
                </a:path>
              </a:pathLst>
            </a:custGeom>
            <a:solidFill>
              <a:srgbClr val="DD7C16"/>
            </a:solidFill>
            <a:ln w="158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24"/>
            <p:cNvSpPr txBox="1"/>
            <p:nvPr/>
          </p:nvSpPr>
          <p:spPr>
            <a:xfrm rot="190223">
              <a:off x="4837511" y="2329829"/>
              <a:ext cx="1916804" cy="1531918"/>
            </a:xfrm>
            <a:prstGeom prst="rect">
              <a:avLst/>
            </a:prstGeom>
            <a:noFill/>
            <a:ln>
              <a:noFill/>
            </a:ln>
          </p:spPr>
          <p:txBody>
            <a:bodyPr spcFirstLastPara="1" wrap="square" lIns="34275" tIns="34275" rIns="34275" bIns="34275" anchor="ctr" anchorCtr="0">
              <a:noAutofit/>
            </a:bodyPr>
            <a:lstStyle/>
            <a:p>
              <a:pPr marL="0" marR="0" lvl="0" indent="0" algn="ctr" rtl="0">
                <a:lnSpc>
                  <a:spcPct val="90000"/>
                </a:lnSpc>
                <a:spcBef>
                  <a:spcPts val="0"/>
                </a:spcBef>
                <a:spcAft>
                  <a:spcPts val="0"/>
                </a:spcAft>
                <a:buClr>
                  <a:schemeClr val="lt1"/>
                </a:buClr>
                <a:buSzPts val="2700"/>
                <a:buFont typeface="Century Gothic"/>
                <a:buNone/>
              </a:pPr>
              <a:r>
                <a:rPr lang="fr-FR" sz="2700" b="0" i="0" u="none" strike="noStrike" cap="none">
                  <a:solidFill>
                    <a:schemeClr val="lt1"/>
                  </a:solidFill>
                  <a:latin typeface="Century Gothic"/>
                  <a:ea typeface="Century Gothic"/>
                  <a:cs typeface="Century Gothic"/>
                  <a:sym typeface="Century Gothic"/>
                </a:rPr>
                <a:t>Enseignant</a:t>
              </a:r>
              <a:endParaRPr/>
            </a:p>
          </p:txBody>
        </p:sp>
        <p:sp>
          <p:nvSpPr>
            <p:cNvPr id="209" name="Google Shape;209;p24"/>
            <p:cNvSpPr/>
            <p:nvPr/>
          </p:nvSpPr>
          <p:spPr>
            <a:xfrm rot="-611917">
              <a:off x="1962133" y="1758112"/>
              <a:ext cx="2542395" cy="2323264"/>
            </a:xfrm>
            <a:custGeom>
              <a:avLst/>
              <a:gdLst/>
              <a:ahLst/>
              <a:cxnLst/>
              <a:rect l="l" t="t" r="r" b="b"/>
              <a:pathLst>
                <a:path w="120000" h="120000" extrusionOk="0">
                  <a:moveTo>
                    <a:pt x="90890" y="30393"/>
                  </a:moveTo>
                  <a:lnTo>
                    <a:pt x="106768" y="24068"/>
                  </a:lnTo>
                  <a:lnTo>
                    <a:pt x="113672" y="35601"/>
                  </a:lnTo>
                  <a:lnTo>
                    <a:pt x="102033" y="49005"/>
                  </a:lnTo>
                  <a:lnTo>
                    <a:pt x="102033" y="49005"/>
                  </a:lnTo>
                  <a:cubicBezTo>
                    <a:pt x="104058" y="56205"/>
                    <a:pt x="104058" y="63795"/>
                    <a:pt x="102033" y="70995"/>
                  </a:cubicBezTo>
                  <a:lnTo>
                    <a:pt x="113672" y="84399"/>
                  </a:lnTo>
                  <a:lnTo>
                    <a:pt x="106768" y="95932"/>
                  </a:lnTo>
                  <a:lnTo>
                    <a:pt x="90890" y="89607"/>
                  </a:lnTo>
                  <a:cubicBezTo>
                    <a:pt x="85437" y="94898"/>
                    <a:pt x="78621" y="98693"/>
                    <a:pt x="71143" y="100602"/>
                  </a:cubicBezTo>
                  <a:lnTo>
                    <a:pt x="67276" y="118602"/>
                  </a:lnTo>
                  <a:lnTo>
                    <a:pt x="52724" y="118602"/>
                  </a:lnTo>
                  <a:lnTo>
                    <a:pt x="48857" y="100602"/>
                  </a:lnTo>
                  <a:lnTo>
                    <a:pt x="48857" y="100602"/>
                  </a:lnTo>
                  <a:cubicBezTo>
                    <a:pt x="41379" y="98693"/>
                    <a:pt x="34563" y="94898"/>
                    <a:pt x="29110" y="89607"/>
                  </a:cubicBezTo>
                  <a:lnTo>
                    <a:pt x="13232" y="95932"/>
                  </a:lnTo>
                  <a:lnTo>
                    <a:pt x="6328" y="84399"/>
                  </a:lnTo>
                  <a:lnTo>
                    <a:pt x="17967" y="70995"/>
                  </a:lnTo>
                  <a:lnTo>
                    <a:pt x="17967" y="70995"/>
                  </a:lnTo>
                  <a:cubicBezTo>
                    <a:pt x="15942" y="63795"/>
                    <a:pt x="15942" y="56205"/>
                    <a:pt x="17967" y="49005"/>
                  </a:cubicBezTo>
                  <a:lnTo>
                    <a:pt x="6328" y="35601"/>
                  </a:lnTo>
                  <a:lnTo>
                    <a:pt x="13232" y="24068"/>
                  </a:lnTo>
                  <a:lnTo>
                    <a:pt x="29110" y="30393"/>
                  </a:lnTo>
                  <a:lnTo>
                    <a:pt x="29110" y="30393"/>
                  </a:lnTo>
                  <a:cubicBezTo>
                    <a:pt x="34563" y="25102"/>
                    <a:pt x="41379" y="21307"/>
                    <a:pt x="48857" y="19398"/>
                  </a:cubicBezTo>
                  <a:lnTo>
                    <a:pt x="52724" y="1398"/>
                  </a:lnTo>
                  <a:lnTo>
                    <a:pt x="67276" y="1398"/>
                  </a:lnTo>
                  <a:lnTo>
                    <a:pt x="71143" y="19398"/>
                  </a:lnTo>
                  <a:lnTo>
                    <a:pt x="71143" y="19398"/>
                  </a:lnTo>
                  <a:cubicBezTo>
                    <a:pt x="78621" y="21307"/>
                    <a:pt x="85437" y="25102"/>
                    <a:pt x="90890" y="30393"/>
                  </a:cubicBezTo>
                  <a:close/>
                </a:path>
              </a:pathLst>
            </a:custGeom>
            <a:solidFill>
              <a:srgbClr val="9F834F"/>
            </a:solidFill>
            <a:ln w="158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24"/>
            <p:cNvSpPr txBox="1"/>
            <p:nvPr/>
          </p:nvSpPr>
          <p:spPr>
            <a:xfrm rot="-611917">
              <a:off x="2578875" y="2346536"/>
              <a:ext cx="1308911" cy="1146416"/>
            </a:xfrm>
            <a:prstGeom prst="rect">
              <a:avLst/>
            </a:prstGeom>
            <a:noFill/>
            <a:ln>
              <a:noFill/>
            </a:ln>
          </p:spPr>
          <p:txBody>
            <a:bodyPr spcFirstLastPara="1" wrap="square" lIns="34275" tIns="34275" rIns="34275" bIns="34275" anchor="ctr" anchorCtr="0">
              <a:noAutofit/>
            </a:bodyPr>
            <a:lstStyle/>
            <a:p>
              <a:pPr marL="0" marR="0" lvl="0" indent="0" algn="ctr" rtl="0">
                <a:lnSpc>
                  <a:spcPct val="90000"/>
                </a:lnSpc>
                <a:spcBef>
                  <a:spcPts val="0"/>
                </a:spcBef>
                <a:spcAft>
                  <a:spcPts val="0"/>
                </a:spcAft>
                <a:buClr>
                  <a:srgbClr val="9F8351"/>
                </a:buClr>
                <a:buSzPts val="2700"/>
                <a:buFont typeface="Century Gothic"/>
                <a:buNone/>
              </a:pPr>
              <a:r>
                <a:rPr lang="fr-FR" sz="2700" b="0" i="0" u="none" strike="noStrike" cap="none">
                  <a:solidFill>
                    <a:srgbClr val="9F8351"/>
                  </a:solidFill>
                  <a:latin typeface="Century Gothic"/>
                  <a:ea typeface="Century Gothic"/>
                  <a:cs typeface="Century Gothic"/>
                  <a:sym typeface="Century Gothic"/>
                </a:rPr>
                <a:t>x</a:t>
              </a:r>
              <a:endParaRPr/>
            </a:p>
          </p:txBody>
        </p:sp>
        <p:sp>
          <p:nvSpPr>
            <p:cNvPr id="211" name="Google Shape;211;p24"/>
            <p:cNvSpPr/>
            <p:nvPr/>
          </p:nvSpPr>
          <p:spPr>
            <a:xfrm rot="-900000">
              <a:off x="3118284" y="243400"/>
              <a:ext cx="2343069" cy="2160183"/>
            </a:xfrm>
            <a:custGeom>
              <a:avLst/>
              <a:gdLst/>
              <a:ahLst/>
              <a:cxnLst/>
              <a:rect l="l" t="t" r="r" b="b"/>
              <a:pathLst>
                <a:path w="120000" h="120000" extrusionOk="0">
                  <a:moveTo>
                    <a:pt x="90786" y="30393"/>
                  </a:moveTo>
                  <a:lnTo>
                    <a:pt x="106838" y="24165"/>
                  </a:lnTo>
                  <a:lnTo>
                    <a:pt x="113704" y="35673"/>
                  </a:lnTo>
                  <a:lnTo>
                    <a:pt x="101891" y="49005"/>
                  </a:lnTo>
                  <a:lnTo>
                    <a:pt x="101891" y="49005"/>
                  </a:lnTo>
                  <a:cubicBezTo>
                    <a:pt x="103910" y="56205"/>
                    <a:pt x="103910" y="63795"/>
                    <a:pt x="101891" y="70995"/>
                  </a:cubicBezTo>
                  <a:lnTo>
                    <a:pt x="113704" y="84327"/>
                  </a:lnTo>
                  <a:lnTo>
                    <a:pt x="106838" y="95835"/>
                  </a:lnTo>
                  <a:lnTo>
                    <a:pt x="90786" y="89607"/>
                  </a:lnTo>
                  <a:lnTo>
                    <a:pt x="90786" y="89607"/>
                  </a:lnTo>
                  <a:cubicBezTo>
                    <a:pt x="85351" y="94898"/>
                    <a:pt x="78558" y="98693"/>
                    <a:pt x="71105" y="100602"/>
                  </a:cubicBezTo>
                  <a:lnTo>
                    <a:pt x="67204" y="118602"/>
                  </a:lnTo>
                  <a:lnTo>
                    <a:pt x="52796" y="118602"/>
                  </a:lnTo>
                  <a:lnTo>
                    <a:pt x="48895" y="100602"/>
                  </a:lnTo>
                  <a:cubicBezTo>
                    <a:pt x="41442" y="98693"/>
                    <a:pt x="34649" y="94898"/>
                    <a:pt x="29214" y="89607"/>
                  </a:cubicBezTo>
                  <a:lnTo>
                    <a:pt x="13162" y="95835"/>
                  </a:lnTo>
                  <a:lnTo>
                    <a:pt x="6296" y="84327"/>
                  </a:lnTo>
                  <a:lnTo>
                    <a:pt x="18109" y="70995"/>
                  </a:lnTo>
                  <a:lnTo>
                    <a:pt x="18109" y="70995"/>
                  </a:lnTo>
                  <a:cubicBezTo>
                    <a:pt x="16090" y="63795"/>
                    <a:pt x="16090" y="56205"/>
                    <a:pt x="18109" y="49005"/>
                  </a:cubicBezTo>
                  <a:lnTo>
                    <a:pt x="6296" y="35673"/>
                  </a:lnTo>
                  <a:lnTo>
                    <a:pt x="13162" y="24165"/>
                  </a:lnTo>
                  <a:lnTo>
                    <a:pt x="29214" y="30393"/>
                  </a:lnTo>
                  <a:lnTo>
                    <a:pt x="29214" y="30393"/>
                  </a:lnTo>
                  <a:cubicBezTo>
                    <a:pt x="34649" y="25102"/>
                    <a:pt x="41442" y="21307"/>
                    <a:pt x="48895" y="19398"/>
                  </a:cubicBezTo>
                  <a:lnTo>
                    <a:pt x="52796" y="1398"/>
                  </a:lnTo>
                  <a:lnTo>
                    <a:pt x="67204" y="1398"/>
                  </a:lnTo>
                  <a:lnTo>
                    <a:pt x="71105" y="19398"/>
                  </a:lnTo>
                  <a:lnTo>
                    <a:pt x="71105" y="19398"/>
                  </a:lnTo>
                  <a:cubicBezTo>
                    <a:pt x="78558" y="21307"/>
                    <a:pt x="85351" y="25102"/>
                    <a:pt x="90786" y="30393"/>
                  </a:cubicBezTo>
                  <a:close/>
                </a:path>
              </a:pathLst>
            </a:custGeom>
            <a:solidFill>
              <a:srgbClr val="708553"/>
            </a:solidFill>
            <a:ln w="158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4"/>
            <p:cNvSpPr txBox="1"/>
            <p:nvPr/>
          </p:nvSpPr>
          <p:spPr>
            <a:xfrm>
              <a:off x="3643036" y="706344"/>
              <a:ext cx="1293566" cy="1234295"/>
            </a:xfrm>
            <a:prstGeom prst="rect">
              <a:avLst/>
            </a:prstGeom>
            <a:noFill/>
            <a:ln>
              <a:noFill/>
            </a:ln>
          </p:spPr>
          <p:txBody>
            <a:bodyPr spcFirstLastPara="1" wrap="square" lIns="34275" tIns="34275" rIns="34275" bIns="34275" anchor="ctr" anchorCtr="0">
              <a:noAutofit/>
            </a:bodyPr>
            <a:lstStyle/>
            <a:p>
              <a:pPr marL="0" marR="0" lvl="0" indent="0" algn="ctr" rtl="0">
                <a:lnSpc>
                  <a:spcPct val="90000"/>
                </a:lnSpc>
                <a:spcBef>
                  <a:spcPts val="0"/>
                </a:spcBef>
                <a:spcAft>
                  <a:spcPts val="0"/>
                </a:spcAft>
                <a:buClr>
                  <a:srgbClr val="728652"/>
                </a:buClr>
                <a:buSzPts val="2700"/>
                <a:buFont typeface="Century Gothic"/>
                <a:buNone/>
              </a:pPr>
              <a:r>
                <a:rPr lang="fr-FR" sz="2700" b="0" i="0" u="none" strike="noStrike" cap="none">
                  <a:solidFill>
                    <a:srgbClr val="728652"/>
                  </a:solidFill>
                  <a:latin typeface="Century Gothic"/>
                  <a:ea typeface="Century Gothic"/>
                  <a:cs typeface="Century Gothic"/>
                  <a:sym typeface="Century Gothic"/>
                </a:rPr>
                <a:t>x</a:t>
              </a:r>
              <a:endParaRPr/>
            </a:p>
          </p:txBody>
        </p:sp>
        <p:sp>
          <p:nvSpPr>
            <p:cNvPr id="213" name="Google Shape;213;p24"/>
            <p:cNvSpPr/>
            <p:nvPr/>
          </p:nvSpPr>
          <p:spPr>
            <a:xfrm>
              <a:off x="3532463" y="2003876"/>
              <a:ext cx="3814741" cy="3814741"/>
            </a:xfrm>
            <a:custGeom>
              <a:avLst/>
              <a:gdLst/>
              <a:ahLst/>
              <a:cxnLst/>
              <a:rect l="l" t="t" r="r" b="b"/>
              <a:pathLst>
                <a:path w="120000" h="120000" extrusionOk="0">
                  <a:moveTo>
                    <a:pt x="53670" y="4107"/>
                  </a:moveTo>
                  <a:lnTo>
                    <a:pt x="53670" y="4107"/>
                  </a:lnTo>
                  <a:cubicBezTo>
                    <a:pt x="76994" y="1466"/>
                    <a:pt x="99507" y="13586"/>
                    <a:pt x="110144" y="34511"/>
                  </a:cubicBezTo>
                  <a:cubicBezTo>
                    <a:pt x="120780" y="55436"/>
                    <a:pt x="117304" y="80767"/>
                    <a:pt x="101424" y="98054"/>
                  </a:cubicBezTo>
                  <a:lnTo>
                    <a:pt x="103960" y="100802"/>
                  </a:lnTo>
                  <a:lnTo>
                    <a:pt x="96235" y="99275"/>
                  </a:lnTo>
                  <a:lnTo>
                    <a:pt x="95060" y="91155"/>
                  </a:lnTo>
                  <a:lnTo>
                    <a:pt x="97595" y="93903"/>
                  </a:lnTo>
                  <a:cubicBezTo>
                    <a:pt x="111686" y="78278"/>
                    <a:pt x="114643" y="55565"/>
                    <a:pt x="105023" y="36853"/>
                  </a:cubicBezTo>
                  <a:cubicBezTo>
                    <a:pt x="95402" y="18140"/>
                    <a:pt x="75210" y="7329"/>
                    <a:pt x="54303" y="9697"/>
                  </a:cubicBezTo>
                  <a:close/>
                </a:path>
              </a:pathLst>
            </a:custGeom>
            <a:solidFill>
              <a:srgbClr val="DD7C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24"/>
            <p:cNvSpPr/>
            <p:nvPr/>
          </p:nvSpPr>
          <p:spPr>
            <a:xfrm>
              <a:off x="1630125" y="1272152"/>
              <a:ext cx="2771648" cy="2771648"/>
            </a:xfrm>
            <a:custGeom>
              <a:avLst/>
              <a:gdLst/>
              <a:ahLst/>
              <a:cxnLst/>
              <a:rect l="l" t="t" r="r" b="b"/>
              <a:pathLst>
                <a:path w="120000" h="120000" extrusionOk="0">
                  <a:moveTo>
                    <a:pt x="38835" y="9410"/>
                  </a:moveTo>
                  <a:lnTo>
                    <a:pt x="41823" y="16553"/>
                  </a:lnTo>
                  <a:lnTo>
                    <a:pt x="41823" y="16553"/>
                  </a:lnTo>
                  <a:cubicBezTo>
                    <a:pt x="23032" y="24414"/>
                    <a:pt x="11425" y="43464"/>
                    <a:pt x="13055" y="63768"/>
                  </a:cubicBezTo>
                  <a:lnTo>
                    <a:pt x="18064" y="62671"/>
                  </a:lnTo>
                  <a:lnTo>
                    <a:pt x="10211" y="70899"/>
                  </a:lnTo>
                  <a:lnTo>
                    <a:pt x="417" y="66534"/>
                  </a:lnTo>
                  <a:lnTo>
                    <a:pt x="5431" y="65437"/>
                  </a:lnTo>
                  <a:lnTo>
                    <a:pt x="5431" y="65437"/>
                  </a:lnTo>
                  <a:cubicBezTo>
                    <a:pt x="3042" y="41449"/>
                    <a:pt x="16596" y="18714"/>
                    <a:pt x="38835" y="9410"/>
                  </a:cubicBezTo>
                  <a:close/>
                </a:path>
              </a:pathLst>
            </a:custGeom>
            <a:solidFill>
              <a:srgbClr val="9F83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24"/>
            <p:cNvSpPr/>
            <p:nvPr/>
          </p:nvSpPr>
          <p:spPr>
            <a:xfrm>
              <a:off x="2736754" y="-208764"/>
              <a:ext cx="2988394" cy="2988394"/>
            </a:xfrm>
            <a:custGeom>
              <a:avLst/>
              <a:gdLst/>
              <a:ahLst/>
              <a:cxnLst/>
              <a:rect l="l" t="t" r="r" b="b"/>
              <a:pathLst>
                <a:path w="120000" h="120000" extrusionOk="0">
                  <a:moveTo>
                    <a:pt x="4986" y="64681"/>
                  </a:moveTo>
                  <a:lnTo>
                    <a:pt x="4986" y="64681"/>
                  </a:lnTo>
                  <a:cubicBezTo>
                    <a:pt x="3682" y="49360"/>
                    <a:pt x="8826" y="34190"/>
                    <a:pt x="19179" y="22822"/>
                  </a:cubicBezTo>
                  <a:lnTo>
                    <a:pt x="16020" y="19256"/>
                  </a:lnTo>
                  <a:lnTo>
                    <a:pt x="25771" y="21357"/>
                  </a:lnTo>
                  <a:lnTo>
                    <a:pt x="27129" y="31797"/>
                  </a:lnTo>
                  <a:lnTo>
                    <a:pt x="23972" y="28233"/>
                  </a:lnTo>
                  <a:lnTo>
                    <a:pt x="23972" y="28233"/>
                  </a:lnTo>
                  <a:cubicBezTo>
                    <a:pt x="15304" y="38065"/>
                    <a:pt x="11029" y="51012"/>
                    <a:pt x="12141" y="64072"/>
                  </a:cubicBezTo>
                  <a:close/>
                </a:path>
              </a:pathLst>
            </a:custGeom>
            <a:solidFill>
              <a:srgbClr val="7085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16" name="Google Shape;216;p24"/>
          <p:cNvPicPr preferRelativeResize="0"/>
          <p:nvPr/>
        </p:nvPicPr>
        <p:blipFill rotWithShape="1">
          <a:blip r:embed="rId3">
            <a:alphaModFix/>
          </a:blip>
          <a:srcRect/>
          <a:stretch/>
        </p:blipFill>
        <p:spPr>
          <a:xfrm>
            <a:off x="5153326" y="1860168"/>
            <a:ext cx="1465231" cy="1566670"/>
          </a:xfrm>
          <a:prstGeom prst="rect">
            <a:avLst/>
          </a:prstGeom>
          <a:noFill/>
          <a:ln>
            <a:noFill/>
          </a:ln>
        </p:spPr>
      </p:pic>
      <p:pic>
        <p:nvPicPr>
          <p:cNvPr id="217" name="Google Shape;217;p24"/>
          <p:cNvPicPr preferRelativeResize="0"/>
          <p:nvPr/>
        </p:nvPicPr>
        <p:blipFill rotWithShape="1">
          <a:blip r:embed="rId4">
            <a:alphaModFix/>
          </a:blip>
          <a:srcRect/>
          <a:stretch/>
        </p:blipFill>
        <p:spPr>
          <a:xfrm>
            <a:off x="4251869" y="3776983"/>
            <a:ext cx="1164202" cy="1164202"/>
          </a:xfrm>
          <a:prstGeom prst="rect">
            <a:avLst/>
          </a:prstGeom>
          <a:noFill/>
          <a:ln>
            <a:noFill/>
          </a:ln>
        </p:spPr>
      </p:pic>
      <p:sp>
        <p:nvSpPr>
          <p:cNvPr id="218" name="Google Shape;218;p24"/>
          <p:cNvSpPr txBox="1"/>
          <p:nvPr/>
        </p:nvSpPr>
        <p:spPr>
          <a:xfrm>
            <a:off x="9009443" y="4860161"/>
            <a:ext cx="3073301" cy="1557571"/>
          </a:xfrm>
          <a:prstGeom prst="rect">
            <a:avLst/>
          </a:prstGeom>
          <a:noFill/>
          <a:ln w="9525" cap="flat" cmpd="sng">
            <a:solidFill>
              <a:schemeClr val="accent1"/>
            </a:solidFill>
            <a:prstDash val="solid"/>
            <a:round/>
            <a:headEnd type="none" w="sm" len="sm"/>
            <a:tailEnd type="none" w="sm" len="sm"/>
          </a:ln>
        </p:spPr>
        <p:txBody>
          <a:bodyPr spcFirstLastPara="1" wrap="square" lIns="91425" tIns="45700" rIns="91425" bIns="45700" anchor="t" anchorCtr="0">
            <a:normAutofit/>
          </a:bodyPr>
          <a:lstStyle/>
          <a:p>
            <a:pPr marL="342900" marR="0" lvl="0" indent="-342900" algn="l" rtl="0">
              <a:spcBef>
                <a:spcPts val="0"/>
              </a:spcBef>
              <a:spcAft>
                <a:spcPts val="0"/>
              </a:spcAft>
              <a:buClr>
                <a:schemeClr val="accent1"/>
              </a:buClr>
              <a:buSzPts val="1800"/>
              <a:buFont typeface="Noto Sans Symbols"/>
              <a:buChar char="🠶"/>
            </a:pPr>
            <a:r>
              <a:rPr lang="fr-FR" sz="1800" b="0" i="0" u="none" strike="noStrike" cap="none">
                <a:solidFill>
                  <a:srgbClr val="3F3F3F"/>
                </a:solidFill>
                <a:latin typeface="Century Gothic"/>
                <a:ea typeface="Century Gothic"/>
                <a:cs typeface="Century Gothic"/>
                <a:sym typeface="Century Gothic"/>
              </a:rPr>
              <a:t>Apports de CE</a:t>
            </a:r>
            <a:endParaRPr/>
          </a:p>
          <a:p>
            <a:pPr marL="342900" marR="0" lvl="0" indent="-342900" algn="l" rtl="0">
              <a:spcBef>
                <a:spcPts val="1000"/>
              </a:spcBef>
              <a:spcAft>
                <a:spcPts val="0"/>
              </a:spcAft>
              <a:buClr>
                <a:schemeClr val="accent1"/>
              </a:buClr>
              <a:buSzPts val="1800"/>
              <a:buFont typeface="Noto Sans Symbols"/>
              <a:buChar char="🠶"/>
            </a:pPr>
            <a:r>
              <a:rPr lang="fr-FR" sz="1800" b="0" i="0" u="none" strike="noStrike" cap="none">
                <a:solidFill>
                  <a:srgbClr val="3F3F3F"/>
                </a:solidFill>
                <a:latin typeface="Century Gothic"/>
                <a:ea typeface="Century Gothic"/>
                <a:cs typeface="Century Gothic"/>
                <a:sym typeface="Century Gothic"/>
              </a:rPr>
              <a:t>Créer du lien entre les 2 OE</a:t>
            </a:r>
            <a:endParaRPr/>
          </a:p>
          <a:p>
            <a:pPr marL="342900" marR="0" lvl="0" indent="-228600" algn="l" rtl="0">
              <a:spcBef>
                <a:spcPts val="1000"/>
              </a:spcBef>
              <a:spcAft>
                <a:spcPts val="0"/>
              </a:spcAft>
              <a:buClr>
                <a:schemeClr val="accent1"/>
              </a:buClr>
              <a:buSzPts val="1800"/>
              <a:buFont typeface="Noto Sans Symbols"/>
              <a:buNone/>
            </a:pPr>
            <a:endParaRPr sz="1800" b="0" i="0" u="none" strike="noStrike" cap="none">
              <a:solidFill>
                <a:srgbClr val="3F3F3F"/>
              </a:solidFill>
              <a:latin typeface="Century Gothic"/>
              <a:ea typeface="Century Gothic"/>
              <a:cs typeface="Century Gothic"/>
              <a:sym typeface="Century Gothic"/>
            </a:endParaRPr>
          </a:p>
          <a:p>
            <a:pPr marL="342900" marR="0" lvl="0" indent="-228600" algn="l" rtl="0">
              <a:spcBef>
                <a:spcPts val="1000"/>
              </a:spcBef>
              <a:spcAft>
                <a:spcPts val="0"/>
              </a:spcAft>
              <a:buClr>
                <a:schemeClr val="accent1"/>
              </a:buClr>
              <a:buSzPts val="1800"/>
              <a:buFont typeface="Noto Sans Symbols"/>
              <a:buNone/>
            </a:pPr>
            <a:endParaRPr sz="1800" b="0" i="0" u="none" strike="noStrike" cap="none">
              <a:solidFill>
                <a:srgbClr val="3F3F3F"/>
              </a:solidFill>
              <a:latin typeface="Century Gothic"/>
              <a:ea typeface="Century Gothic"/>
              <a:cs typeface="Century Gothic"/>
              <a:sym typeface="Century Gothic"/>
            </a:endParaRPr>
          </a:p>
          <a:p>
            <a:pPr marL="342900" marR="0" lvl="0" indent="-228600" algn="l" rtl="0">
              <a:spcBef>
                <a:spcPts val="1000"/>
              </a:spcBef>
              <a:spcAft>
                <a:spcPts val="0"/>
              </a:spcAft>
              <a:buClr>
                <a:schemeClr val="accent1"/>
              </a:buClr>
              <a:buSzPts val="1800"/>
              <a:buFont typeface="Noto Sans Symbols"/>
              <a:buNone/>
            </a:pPr>
            <a:endParaRPr sz="1800" b="0" i="0" u="none" strike="noStrike" cap="none">
              <a:solidFill>
                <a:srgbClr val="3F3F3F"/>
              </a:solidFill>
              <a:latin typeface="Century Gothic"/>
              <a:ea typeface="Century Gothic"/>
              <a:cs typeface="Century Gothic"/>
              <a:sym typeface="Century Gothic"/>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25"/>
          <p:cNvSpPr txBox="1">
            <a:spLocks noGrp="1"/>
          </p:cNvSpPr>
          <p:nvPr>
            <p:ph type="title"/>
          </p:nvPr>
        </p:nvSpPr>
        <p:spPr>
          <a:xfrm>
            <a:off x="1811867" y="624110"/>
            <a:ext cx="10270877" cy="128089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62626"/>
              </a:buClr>
              <a:buSzPts val="3600"/>
              <a:buFont typeface="Century Gothic"/>
              <a:buNone/>
            </a:pPr>
            <a:r>
              <a:rPr lang="fr-FR"/>
              <a:t>2 Objets d’Enseignements / 1</a:t>
            </a:r>
            <a:r>
              <a:rPr lang="fr-FR" baseline="30000"/>
              <a:t>ère</a:t>
            </a:r>
            <a:r>
              <a:rPr lang="fr-FR"/>
              <a:t> Séquence</a:t>
            </a:r>
            <a:endParaRPr/>
          </a:p>
        </p:txBody>
      </p:sp>
      <p:pic>
        <p:nvPicPr>
          <p:cNvPr id="224" name="Google Shape;224;p25"/>
          <p:cNvPicPr preferRelativeResize="0"/>
          <p:nvPr/>
        </p:nvPicPr>
        <p:blipFill rotWithShape="1">
          <a:blip r:embed="rId3">
            <a:alphaModFix/>
          </a:blip>
          <a:srcRect b="8452"/>
          <a:stretch/>
        </p:blipFill>
        <p:spPr>
          <a:xfrm>
            <a:off x="1366069" y="1601968"/>
            <a:ext cx="4484279" cy="4409365"/>
          </a:xfrm>
          <a:prstGeom prst="rect">
            <a:avLst/>
          </a:prstGeom>
          <a:noFill/>
          <a:ln>
            <a:noFill/>
          </a:ln>
        </p:spPr>
      </p:pic>
      <p:pic>
        <p:nvPicPr>
          <p:cNvPr id="225" name="Google Shape;225;p25"/>
          <p:cNvPicPr preferRelativeResize="0"/>
          <p:nvPr/>
        </p:nvPicPr>
        <p:blipFill rotWithShape="1">
          <a:blip r:embed="rId4">
            <a:alphaModFix/>
          </a:blip>
          <a:srcRect/>
          <a:stretch/>
        </p:blipFill>
        <p:spPr>
          <a:xfrm>
            <a:off x="7408334" y="1601968"/>
            <a:ext cx="4409364" cy="4409364"/>
          </a:xfrm>
          <a:prstGeom prst="rect">
            <a:avLst/>
          </a:prstGeom>
          <a:noFill/>
          <a:ln>
            <a:noFill/>
          </a:ln>
        </p:spPr>
      </p:pic>
      <p:sp>
        <p:nvSpPr>
          <p:cNvPr id="226" name="Google Shape;226;p25"/>
          <p:cNvSpPr/>
          <p:nvPr/>
        </p:nvSpPr>
        <p:spPr>
          <a:xfrm>
            <a:off x="5850348" y="3230032"/>
            <a:ext cx="1557986" cy="728133"/>
          </a:xfrm>
          <a:prstGeom prst="rightArrow">
            <a:avLst>
              <a:gd name="adj1" fmla="val 50000"/>
              <a:gd name="adj2"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26"/>
          <p:cNvSpPr txBox="1">
            <a:spLocks noGrp="1"/>
          </p:cNvSpPr>
          <p:nvPr>
            <p:ph type="title"/>
          </p:nvPr>
        </p:nvSpPr>
        <p:spPr>
          <a:xfrm>
            <a:off x="1811867" y="624110"/>
            <a:ext cx="10270877" cy="128089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62626"/>
              </a:buClr>
              <a:buSzPts val="3600"/>
              <a:buFont typeface="Century Gothic"/>
              <a:buNone/>
            </a:pPr>
            <a:r>
              <a:rPr lang="fr-FR"/>
              <a:t>2 Objets d’Enseignements / 1</a:t>
            </a:r>
            <a:r>
              <a:rPr lang="fr-FR" baseline="30000"/>
              <a:t>ère</a:t>
            </a:r>
            <a:r>
              <a:rPr lang="fr-FR"/>
              <a:t> Séquence</a:t>
            </a:r>
            <a:endParaRPr/>
          </a:p>
        </p:txBody>
      </p:sp>
      <p:pic>
        <p:nvPicPr>
          <p:cNvPr id="232" name="Google Shape;232;p26"/>
          <p:cNvPicPr preferRelativeResize="0"/>
          <p:nvPr/>
        </p:nvPicPr>
        <p:blipFill rotWithShape="1">
          <a:blip r:embed="rId3">
            <a:alphaModFix/>
          </a:blip>
          <a:srcRect l="5377" t="19219" r="5027" b="4504"/>
          <a:stretch/>
        </p:blipFill>
        <p:spPr>
          <a:xfrm>
            <a:off x="203079" y="2264832"/>
            <a:ext cx="5833536" cy="2916768"/>
          </a:xfrm>
          <a:prstGeom prst="rect">
            <a:avLst/>
          </a:prstGeom>
          <a:noFill/>
          <a:ln>
            <a:noFill/>
          </a:ln>
        </p:spPr>
      </p:pic>
      <p:pic>
        <p:nvPicPr>
          <p:cNvPr id="233" name="Google Shape;233;p26"/>
          <p:cNvPicPr preferRelativeResize="0"/>
          <p:nvPr/>
        </p:nvPicPr>
        <p:blipFill rotWithShape="1">
          <a:blip r:embed="rId4">
            <a:alphaModFix/>
          </a:blip>
          <a:srcRect l="4166" t="4901" r="3079" b="4545"/>
          <a:stretch/>
        </p:blipFill>
        <p:spPr>
          <a:xfrm flipH="1">
            <a:off x="6373504" y="2264832"/>
            <a:ext cx="5818495" cy="2916768"/>
          </a:xfrm>
          <a:prstGeom prst="rect">
            <a:avLst/>
          </a:prstGeom>
          <a:noFill/>
          <a:ln>
            <a:noFill/>
          </a:ln>
        </p:spPr>
      </p:pic>
      <p:sp>
        <p:nvSpPr>
          <p:cNvPr id="234" name="Google Shape;234;p26"/>
          <p:cNvSpPr/>
          <p:nvPr/>
        </p:nvSpPr>
        <p:spPr>
          <a:xfrm>
            <a:off x="5279478" y="3297765"/>
            <a:ext cx="1557986" cy="728133"/>
          </a:xfrm>
          <a:prstGeom prst="rightArrow">
            <a:avLst>
              <a:gd name="adj1" fmla="val 50000"/>
              <a:gd name="adj2" fmla="val 50000"/>
            </a:avLst>
          </a:prstGeom>
          <a:solidFill>
            <a:schemeClr val="accent1"/>
          </a:solidFill>
          <a:ln w="15875" cap="rnd" cmpd="sng">
            <a:solidFill>
              <a:srgbClr val="78230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35" name="Google Shape;235;p26"/>
          <p:cNvSpPr txBox="1"/>
          <p:nvPr/>
        </p:nvSpPr>
        <p:spPr>
          <a:xfrm>
            <a:off x="1351128" y="5541432"/>
            <a:ext cx="10840872"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i="0" u="none" strike="noStrike" cap="none">
                <a:solidFill>
                  <a:schemeClr val="dk1"/>
                </a:solidFill>
                <a:latin typeface="Century Gothic"/>
                <a:ea typeface="Century Gothic"/>
                <a:cs typeface="Century Gothic"/>
                <a:sym typeface="Century Gothic"/>
              </a:rPr>
              <a:t>Problématique : Si on a des joueurs qui ne déplacent pas leurs adversaires, pourquoi ces adversaires devraient améliorer leurs déplacements?</a:t>
            </a:r>
            <a:endParaRPr/>
          </a:p>
        </p:txBody>
      </p:sp>
    </p:spTree>
  </p:cSld>
  <p:clrMapOvr>
    <a:masterClrMapping/>
  </p:clrMapOvr>
</p:sld>
</file>

<file path=ppt/theme/theme1.xml><?xml version="1.0" encoding="utf-8"?>
<a:theme xmlns:a="http://schemas.openxmlformats.org/drawingml/2006/main" name="Brin">
  <a:themeElements>
    <a:clrScheme name="Wisp">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316</TotalTime>
  <Words>5124</Words>
  <Application>Microsoft Macintosh PowerPoint</Application>
  <PresentationFormat>Grand écran</PresentationFormat>
  <Paragraphs>835</Paragraphs>
  <Slides>68</Slides>
  <Notes>68</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68</vt:i4>
      </vt:variant>
    </vt:vector>
  </HeadingPairs>
  <TitlesOfParts>
    <vt:vector size="73" baseType="lpstr">
      <vt:lpstr>Century Gothic</vt:lpstr>
      <vt:lpstr>Calibri</vt:lpstr>
      <vt:lpstr>Arial</vt:lpstr>
      <vt:lpstr>Noto Sans Symbols</vt:lpstr>
      <vt:lpstr>Brin</vt:lpstr>
      <vt:lpstr>Formation Badminton</vt:lpstr>
      <vt:lpstr>Présentation de la journée</vt:lpstr>
      <vt:lpstr>Cadre d’Intervention </vt:lpstr>
      <vt:lpstr>Une formation en 3 temps</vt:lpstr>
      <vt:lpstr>Une autre manière d’envisager sa séquence d’enseignement</vt:lpstr>
      <vt:lpstr>Collège de Thônes</vt:lpstr>
      <vt:lpstr>2 Objets d’Enseignements / 1ère Séquence</vt:lpstr>
      <vt:lpstr>2 Objets d’Enseignements / 1ère Séquence</vt:lpstr>
      <vt:lpstr>2 Objets d’Enseignements / 1ère Séquence</vt:lpstr>
      <vt:lpstr>Des Routines d’entrée dans la séance évolutives =&gt; progressivité des CE</vt:lpstr>
      <vt:lpstr>ECHEANCIER DE LA SEQUENCE D’ENSEIGNEMENT</vt:lpstr>
      <vt:lpstr>CONSTRUCTION DE LA FSP LEÇON 1 : Objectifs Prof</vt:lpstr>
      <vt:lpstr>CONSTRUCTION DE LA FSP LEÇON 1A : Niveaux des joueurs</vt:lpstr>
      <vt:lpstr>CONSTRUCTION DE LA FSP LEÇON 1B : Niveaux des joueurs / ADN</vt:lpstr>
      <vt:lpstr>CONSTRUCTION DE LA FSP LEÇON 1B : Niveaux des joueurs / ADN</vt:lpstr>
      <vt:lpstr>CONSTRUCTION DE LA FSP LEÇON 1B : Niveaux des joueurs / ADN</vt:lpstr>
      <vt:lpstr>CONSTRUCTION DE LA FSP LEÇON 2 : Objectifs Prof</vt:lpstr>
      <vt:lpstr>CONSTRUCTION DE LA FSP LEÇON 2A : LES ZONES DANGEREUSES</vt:lpstr>
      <vt:lpstr>CONSTRUCTION DE LA FSP LEÇON 2B :  VERS LA MISE EN DANGER &lt;=&gt; FOCUS SUR L’ARBITRE</vt:lpstr>
      <vt:lpstr>CONSTRUCTION DE LA FSP LEÇON 2B :  VERS LA MISE EN DANGER &lt;=&gt; FOCUS SUR L’ARBITRE</vt:lpstr>
      <vt:lpstr>CONSTRUCTION DE LA FSP LEÇON 2C :  VERS LA MISE EN DANGER &lt;=&gt; FOCUS SUR L’ARBITRE</vt:lpstr>
      <vt:lpstr>VIVRE LA FSP - LEÇON 3</vt:lpstr>
      <vt:lpstr>VIVRE LA FSP : Gagner / Perdre avec la Manière LEÇON 3</vt:lpstr>
      <vt:lpstr>Présentation PowerPoint</vt:lpstr>
      <vt:lpstr>Présentation PowerPoint</vt:lpstr>
      <vt:lpstr>Présentation PowerPoint</vt:lpstr>
      <vt:lpstr>VIVRE LA FSP : Gagner / Perdre avec la Manière LEÇON 3 : FOCUS SUR LE CONTRAT</vt:lpstr>
      <vt:lpstr>FEUILLE DE CLUB</vt:lpstr>
      <vt:lpstr>VIVRE LA FSP : Gagner / Perdre avec la Manière LEÇON 3 : FOCUS SUR LE CONTRAT</vt:lpstr>
      <vt:lpstr>Présentation PowerPoint</vt:lpstr>
      <vt:lpstr>ECHEANCIER DE LA SEQUENCE D’ENSEIGNEMENT</vt:lpstr>
      <vt:lpstr>Présentation PowerPoint</vt:lpstr>
      <vt:lpstr>Chercher la zone Longue</vt:lpstr>
      <vt:lpstr>Chercher la zone Longue- Match à Thème</vt:lpstr>
      <vt:lpstr>Chercher la zone Longue- PARTENAIRES NIVEAU 1</vt:lpstr>
      <vt:lpstr>Chercher la zone Longue- PARTENAIRES NIVEAU 2 – Vers le Ciseau</vt:lpstr>
      <vt:lpstr>Chercher la zone COURTE – Match à Thème</vt:lpstr>
      <vt:lpstr>Chercher la zone COURTE – Match à Thème(2)</vt:lpstr>
      <vt:lpstr>Présentation PowerPoint</vt:lpstr>
      <vt:lpstr>Chercher la zone COURTE – Match à Thème(4)</vt:lpstr>
      <vt:lpstr>Chercher la zone COURTE – PARTENAIRES</vt:lpstr>
      <vt:lpstr>Chercher la zone COURTE – PARTENAIRE</vt:lpstr>
      <vt:lpstr>CHERCHER A DEPLACER L’ADVERSAIRE  – Prise d’Info – Match à Thème</vt:lpstr>
      <vt:lpstr>CHERCHER A DEPLACER L’ADVERSAIRE  – Prise d’Info - Partenaire</vt:lpstr>
      <vt:lpstr>CHERCHER A DEPLACER L’ADVERSAIRE  – Esprit stratégique – Match à thème</vt:lpstr>
      <vt:lpstr>CHERCHER A DEPLACER L’ADVERSAIRE  – Esprit stratégique 2 – Match à thème</vt:lpstr>
      <vt:lpstr>CHERCHER A DEPLACER L’ADVERSAIRE  – Esprit stratégique 3 – Match à thème</vt:lpstr>
      <vt:lpstr>FOCUS SUR LE DEPLACEMENT – Match à Thème TOUT COUP DROIT</vt:lpstr>
      <vt:lpstr>Présentation PowerPoint</vt:lpstr>
      <vt:lpstr>Echauffement / LE RECTANGLE</vt:lpstr>
      <vt:lpstr>Echauffement / LE W ou LE M</vt:lpstr>
      <vt:lpstr>Echauffement / LE NŒUD PAPILLON</vt:lpstr>
      <vt:lpstr>Echauffement / DEPLACEMENTS FLASH</vt:lpstr>
      <vt:lpstr>Echauffement / PUISSANCE 5</vt:lpstr>
      <vt:lpstr>FSP2 – 5/4/3/2/1 // Skills</vt:lpstr>
      <vt:lpstr>FSP2 – Exemples de situations SMASH</vt:lpstr>
      <vt:lpstr>FSP2 – Exemples de situations KILL</vt:lpstr>
      <vt:lpstr>FSP2 – Exemples de situations MATCHS A THEMES</vt:lpstr>
      <vt:lpstr>FSP2 – Exemples de situations MATCHS A THEMES</vt:lpstr>
      <vt:lpstr>FSP2 – Exemples de situations MATCHS A THEMES – Gagner Vite</vt:lpstr>
      <vt:lpstr>Tactique au Badminton</vt:lpstr>
      <vt:lpstr>Tactique au Badminton – La mise en Jeu</vt:lpstr>
      <vt:lpstr>Tactique au Badminton – La mise en Jeu</vt:lpstr>
      <vt:lpstr>Tactique au Badminton – La mise en Jeu</vt:lpstr>
      <vt:lpstr>Le Service - Technique</vt:lpstr>
      <vt:lpstr>Présentation PowerPoint</vt:lpstr>
      <vt:lpstr>Présentation PowerPoint</vt:lpstr>
      <vt:lpstr>Présentation PowerPoint</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Formation Badminton</dc:title>
  <cp:lastModifiedBy>Microsoft Office User</cp:lastModifiedBy>
  <cp:revision>9</cp:revision>
  <dcterms:modified xsi:type="dcterms:W3CDTF">2023-12-06T10:48:36Z</dcterms:modified>
</cp:coreProperties>
</file>